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8"/>
  </p:notesMasterIdLst>
  <p:sldIdLst>
    <p:sldId id="256" r:id="rId2"/>
    <p:sldId id="257" r:id="rId3"/>
    <p:sldId id="258" r:id="rId4"/>
    <p:sldId id="259" r:id="rId5"/>
    <p:sldId id="260" r:id="rId6"/>
    <p:sldId id="270" r:id="rId7"/>
    <p:sldId id="269" r:id="rId8"/>
    <p:sldId id="273" r:id="rId9"/>
    <p:sldId id="274" r:id="rId10"/>
    <p:sldId id="271" r:id="rId11"/>
    <p:sldId id="268" r:id="rId12"/>
    <p:sldId id="275" r:id="rId13"/>
    <p:sldId id="301" r:id="rId14"/>
    <p:sldId id="302" r:id="rId15"/>
    <p:sldId id="303" r:id="rId16"/>
    <p:sldId id="304" r:id="rId17"/>
    <p:sldId id="305" r:id="rId18"/>
    <p:sldId id="306" r:id="rId19"/>
    <p:sldId id="307" r:id="rId20"/>
    <p:sldId id="286" r:id="rId21"/>
    <p:sldId id="285" r:id="rId22"/>
    <p:sldId id="284" r:id="rId23"/>
    <p:sldId id="308" r:id="rId24"/>
    <p:sldId id="309" r:id="rId25"/>
    <p:sldId id="310" r:id="rId26"/>
    <p:sldId id="279" r:id="rId27"/>
    <p:sldId id="291" r:id="rId28"/>
    <p:sldId id="293" r:id="rId29"/>
    <p:sldId id="313" r:id="rId30"/>
    <p:sldId id="292" r:id="rId31"/>
    <p:sldId id="312" r:id="rId32"/>
    <p:sldId id="311" r:id="rId33"/>
    <p:sldId id="277" r:id="rId34"/>
    <p:sldId id="262" r:id="rId35"/>
    <p:sldId id="263" r:id="rId36"/>
    <p:sldId id="264" r:id="rId37"/>
  </p:sldIdLst>
  <p:sldSz cx="12192000" cy="6858000"/>
  <p:notesSz cx="6858000" cy="9144000"/>
  <p:embeddedFontLst>
    <p:embeddedFont>
      <p:font typeface="Berlin Sans FB Demi" panose="020E0802020502020306" pitchFamily="34" charset="0"/>
      <p:bold r:id="rId39"/>
    </p:embeddedFont>
    <p:embeddedFont>
      <p:font typeface="Dreaming Outloud Script Pro" panose="03050502040304050704" pitchFamily="66" charset="0"/>
      <p:regular r:id="rId40"/>
      <p:italic r:id="rId41"/>
    </p:embeddedFont>
    <p:embeddedFont>
      <p:font typeface="Gill Sans Ultra Bold" panose="020B0A02020104020203" pitchFamily="34" charset="0"/>
      <p:regular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3" roundtripDataSignature="AMtx7mjOmBtk5DbvnkierGKxpb4ZbKw0W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95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A0C61733-4DD0-3BBC-D955-7C096993B44E}"/>
            </a:ext>
          </a:extLst>
        </p:cNvPr>
        <p:cNvGrpSpPr/>
        <p:nvPr/>
      </p:nvGrpSpPr>
      <p:grpSpPr>
        <a:xfrm>
          <a:off x="0" y="0"/>
          <a:ext cx="0" cy="0"/>
          <a:chOff x="0" y="0"/>
          <a:chExt cx="0" cy="0"/>
        </a:xfrm>
      </p:grpSpPr>
      <p:sp>
        <p:nvSpPr>
          <p:cNvPr id="142" name="Google Shape;142;p5:notes">
            <a:extLst>
              <a:ext uri="{FF2B5EF4-FFF2-40B4-BE49-F238E27FC236}">
                <a16:creationId xmlns:a16="http://schemas.microsoft.com/office/drawing/2014/main" id="{DEAE7540-F66F-89C9-E351-7B509FA25266}"/>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5:notes">
            <a:extLst>
              <a:ext uri="{FF2B5EF4-FFF2-40B4-BE49-F238E27FC236}">
                <a16:creationId xmlns:a16="http://schemas.microsoft.com/office/drawing/2014/main" id="{F73BFF54-1275-2B66-BD80-C6743ECFEB7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8416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414793E2-A0D0-21DC-EA7F-1EDCA09C7385}"/>
            </a:ext>
          </a:extLst>
        </p:cNvPr>
        <p:cNvGrpSpPr/>
        <p:nvPr/>
      </p:nvGrpSpPr>
      <p:grpSpPr>
        <a:xfrm>
          <a:off x="0" y="0"/>
          <a:ext cx="0" cy="0"/>
          <a:chOff x="0" y="0"/>
          <a:chExt cx="0" cy="0"/>
        </a:xfrm>
      </p:grpSpPr>
      <p:sp>
        <p:nvSpPr>
          <p:cNvPr id="142" name="Google Shape;142;p5:notes">
            <a:extLst>
              <a:ext uri="{FF2B5EF4-FFF2-40B4-BE49-F238E27FC236}">
                <a16:creationId xmlns:a16="http://schemas.microsoft.com/office/drawing/2014/main" id="{B73792F5-0946-5666-8B8C-42D81921A7A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5:notes">
            <a:extLst>
              <a:ext uri="{FF2B5EF4-FFF2-40B4-BE49-F238E27FC236}">
                <a16:creationId xmlns:a16="http://schemas.microsoft.com/office/drawing/2014/main" id="{9CD6CB33-BCD8-F364-3315-A4CDBFBE35B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34563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F5DD657A-B307-69D0-2F86-CA7C21F5B284}"/>
            </a:ext>
          </a:extLst>
        </p:cNvPr>
        <p:cNvGrpSpPr/>
        <p:nvPr/>
      </p:nvGrpSpPr>
      <p:grpSpPr>
        <a:xfrm>
          <a:off x="0" y="0"/>
          <a:ext cx="0" cy="0"/>
          <a:chOff x="0" y="0"/>
          <a:chExt cx="0" cy="0"/>
        </a:xfrm>
      </p:grpSpPr>
      <p:sp>
        <p:nvSpPr>
          <p:cNvPr id="142" name="Google Shape;142;p5:notes">
            <a:extLst>
              <a:ext uri="{FF2B5EF4-FFF2-40B4-BE49-F238E27FC236}">
                <a16:creationId xmlns:a16="http://schemas.microsoft.com/office/drawing/2014/main" id="{FB3BAAD8-C5DE-4249-0FA2-A425662732C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5:notes">
            <a:extLst>
              <a:ext uri="{FF2B5EF4-FFF2-40B4-BE49-F238E27FC236}">
                <a16:creationId xmlns:a16="http://schemas.microsoft.com/office/drawing/2014/main" id="{5EF686BC-2BD7-B44A-8993-6A00EFE90CB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6713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7B00734C-FF8B-013B-B1C4-9477B0428966}"/>
            </a:ext>
          </a:extLst>
        </p:cNvPr>
        <p:cNvGrpSpPr/>
        <p:nvPr/>
      </p:nvGrpSpPr>
      <p:grpSpPr>
        <a:xfrm>
          <a:off x="0" y="0"/>
          <a:ext cx="0" cy="0"/>
          <a:chOff x="0" y="0"/>
          <a:chExt cx="0" cy="0"/>
        </a:xfrm>
      </p:grpSpPr>
      <p:sp>
        <p:nvSpPr>
          <p:cNvPr id="142" name="Google Shape;142;p5:notes">
            <a:extLst>
              <a:ext uri="{FF2B5EF4-FFF2-40B4-BE49-F238E27FC236}">
                <a16:creationId xmlns:a16="http://schemas.microsoft.com/office/drawing/2014/main" id="{6AA1067E-9200-CE08-AC9D-DF14E967033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5:notes">
            <a:extLst>
              <a:ext uri="{FF2B5EF4-FFF2-40B4-BE49-F238E27FC236}">
                <a16:creationId xmlns:a16="http://schemas.microsoft.com/office/drawing/2014/main" id="{89FCA5A6-BE5B-CEA4-427F-758AD4D7F79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0344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39573D64-A2BD-0217-7AFF-7B6E304CED4D}"/>
            </a:ext>
          </a:extLst>
        </p:cNvPr>
        <p:cNvGrpSpPr/>
        <p:nvPr/>
      </p:nvGrpSpPr>
      <p:grpSpPr>
        <a:xfrm>
          <a:off x="0" y="0"/>
          <a:ext cx="0" cy="0"/>
          <a:chOff x="0" y="0"/>
          <a:chExt cx="0" cy="0"/>
        </a:xfrm>
      </p:grpSpPr>
      <p:sp>
        <p:nvSpPr>
          <p:cNvPr id="142" name="Google Shape;142;p5:notes">
            <a:extLst>
              <a:ext uri="{FF2B5EF4-FFF2-40B4-BE49-F238E27FC236}">
                <a16:creationId xmlns:a16="http://schemas.microsoft.com/office/drawing/2014/main" id="{640DB532-1F72-08B0-E9FB-10C5098C561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5:notes">
            <a:extLst>
              <a:ext uri="{FF2B5EF4-FFF2-40B4-BE49-F238E27FC236}">
                <a16:creationId xmlns:a16="http://schemas.microsoft.com/office/drawing/2014/main" id="{3F1652B9-5E51-4386-A068-8D21CF03C0A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87600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3A06D184-FB3A-0E22-4431-D8F79C542199}"/>
            </a:ext>
          </a:extLst>
        </p:cNvPr>
        <p:cNvGrpSpPr/>
        <p:nvPr/>
      </p:nvGrpSpPr>
      <p:grpSpPr>
        <a:xfrm>
          <a:off x="0" y="0"/>
          <a:ext cx="0" cy="0"/>
          <a:chOff x="0" y="0"/>
          <a:chExt cx="0" cy="0"/>
        </a:xfrm>
      </p:grpSpPr>
      <p:sp>
        <p:nvSpPr>
          <p:cNvPr id="142" name="Google Shape;142;p5:notes">
            <a:extLst>
              <a:ext uri="{FF2B5EF4-FFF2-40B4-BE49-F238E27FC236}">
                <a16:creationId xmlns:a16="http://schemas.microsoft.com/office/drawing/2014/main" id="{A73DD91A-0809-E3FF-23EF-4C93146803B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5:notes">
            <a:extLst>
              <a:ext uri="{FF2B5EF4-FFF2-40B4-BE49-F238E27FC236}">
                <a16:creationId xmlns:a16="http://schemas.microsoft.com/office/drawing/2014/main" id="{53CFEEF0-E4F3-94B2-1042-FF97A2A2720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4252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2758C263-E342-D26F-8345-F3FCA55DBA29}"/>
            </a:ext>
          </a:extLst>
        </p:cNvPr>
        <p:cNvGrpSpPr/>
        <p:nvPr/>
      </p:nvGrpSpPr>
      <p:grpSpPr>
        <a:xfrm>
          <a:off x="0" y="0"/>
          <a:ext cx="0" cy="0"/>
          <a:chOff x="0" y="0"/>
          <a:chExt cx="0" cy="0"/>
        </a:xfrm>
      </p:grpSpPr>
      <p:sp>
        <p:nvSpPr>
          <p:cNvPr id="142" name="Google Shape;142;p5:notes">
            <a:extLst>
              <a:ext uri="{FF2B5EF4-FFF2-40B4-BE49-F238E27FC236}">
                <a16:creationId xmlns:a16="http://schemas.microsoft.com/office/drawing/2014/main" id="{9880DD23-65F7-30D5-2A39-6E8ACBF1E42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5:notes">
            <a:extLst>
              <a:ext uri="{FF2B5EF4-FFF2-40B4-BE49-F238E27FC236}">
                <a16:creationId xmlns:a16="http://schemas.microsoft.com/office/drawing/2014/main" id="{8CE38A18-8FD2-A36B-9859-E196427F739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09218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9CABC530-0F5D-74CE-5E07-2BBD7A0D19BE}"/>
            </a:ext>
          </a:extLst>
        </p:cNvPr>
        <p:cNvGrpSpPr/>
        <p:nvPr/>
      </p:nvGrpSpPr>
      <p:grpSpPr>
        <a:xfrm>
          <a:off x="0" y="0"/>
          <a:ext cx="0" cy="0"/>
          <a:chOff x="0" y="0"/>
          <a:chExt cx="0" cy="0"/>
        </a:xfrm>
      </p:grpSpPr>
      <p:sp>
        <p:nvSpPr>
          <p:cNvPr id="142" name="Google Shape;142;p5:notes">
            <a:extLst>
              <a:ext uri="{FF2B5EF4-FFF2-40B4-BE49-F238E27FC236}">
                <a16:creationId xmlns:a16="http://schemas.microsoft.com/office/drawing/2014/main" id="{9A000DFB-6E99-9B6E-8F37-A92C0CD645F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5:notes">
            <a:extLst>
              <a:ext uri="{FF2B5EF4-FFF2-40B4-BE49-F238E27FC236}">
                <a16:creationId xmlns:a16="http://schemas.microsoft.com/office/drawing/2014/main" id="{9C3283D3-4FE8-6BF2-B415-E3D7B5F9019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04570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8BE442E4-C3DA-C8D6-7E0D-4007FDCC697B}"/>
            </a:ext>
          </a:extLst>
        </p:cNvPr>
        <p:cNvGrpSpPr/>
        <p:nvPr/>
      </p:nvGrpSpPr>
      <p:grpSpPr>
        <a:xfrm>
          <a:off x="0" y="0"/>
          <a:ext cx="0" cy="0"/>
          <a:chOff x="0" y="0"/>
          <a:chExt cx="0" cy="0"/>
        </a:xfrm>
      </p:grpSpPr>
      <p:sp>
        <p:nvSpPr>
          <p:cNvPr id="142" name="Google Shape;142;p5:notes">
            <a:extLst>
              <a:ext uri="{FF2B5EF4-FFF2-40B4-BE49-F238E27FC236}">
                <a16:creationId xmlns:a16="http://schemas.microsoft.com/office/drawing/2014/main" id="{BB9779D1-E143-5A93-FE19-26260291FD3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5:notes">
            <a:extLst>
              <a:ext uri="{FF2B5EF4-FFF2-40B4-BE49-F238E27FC236}">
                <a16:creationId xmlns:a16="http://schemas.microsoft.com/office/drawing/2014/main" id="{6AA83F0D-9232-2D97-BAF0-8E55303C0AA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69991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B039B7F3-CE8D-DF2A-E0B5-442B62356309}"/>
            </a:ext>
          </a:extLst>
        </p:cNvPr>
        <p:cNvGrpSpPr/>
        <p:nvPr/>
      </p:nvGrpSpPr>
      <p:grpSpPr>
        <a:xfrm>
          <a:off x="0" y="0"/>
          <a:ext cx="0" cy="0"/>
          <a:chOff x="0" y="0"/>
          <a:chExt cx="0" cy="0"/>
        </a:xfrm>
      </p:grpSpPr>
      <p:sp>
        <p:nvSpPr>
          <p:cNvPr id="142" name="Google Shape;142;p5:notes">
            <a:extLst>
              <a:ext uri="{FF2B5EF4-FFF2-40B4-BE49-F238E27FC236}">
                <a16:creationId xmlns:a16="http://schemas.microsoft.com/office/drawing/2014/main" id="{FF320779-27B5-B0F0-3495-BEBBE0ACC9F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5:notes">
            <a:extLst>
              <a:ext uri="{FF2B5EF4-FFF2-40B4-BE49-F238E27FC236}">
                <a16:creationId xmlns:a16="http://schemas.microsoft.com/office/drawing/2014/main" id="{6A78EF43-1AB3-F94D-F14B-293DAB96450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9040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BFF0C917-91A9-129C-6DFA-E22E45F0F917}"/>
            </a:ext>
          </a:extLst>
        </p:cNvPr>
        <p:cNvGrpSpPr/>
        <p:nvPr/>
      </p:nvGrpSpPr>
      <p:grpSpPr>
        <a:xfrm>
          <a:off x="0" y="0"/>
          <a:ext cx="0" cy="0"/>
          <a:chOff x="0" y="0"/>
          <a:chExt cx="0" cy="0"/>
        </a:xfrm>
      </p:grpSpPr>
      <p:sp>
        <p:nvSpPr>
          <p:cNvPr id="157" name="Google Shape;157;p6:notes">
            <a:extLst>
              <a:ext uri="{FF2B5EF4-FFF2-40B4-BE49-F238E27FC236}">
                <a16:creationId xmlns:a16="http://schemas.microsoft.com/office/drawing/2014/main" id="{4E74236E-7746-5D29-6CFB-C6EA44F5752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6:notes">
            <a:extLst>
              <a:ext uri="{FF2B5EF4-FFF2-40B4-BE49-F238E27FC236}">
                <a16:creationId xmlns:a16="http://schemas.microsoft.com/office/drawing/2014/main" id="{B71D6DEF-83F6-5F9F-8D8E-766D2C9CEC9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58503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E4B22A59-1792-5A59-3D78-D4601264194A}"/>
            </a:ext>
          </a:extLst>
        </p:cNvPr>
        <p:cNvGrpSpPr/>
        <p:nvPr/>
      </p:nvGrpSpPr>
      <p:grpSpPr>
        <a:xfrm>
          <a:off x="0" y="0"/>
          <a:ext cx="0" cy="0"/>
          <a:chOff x="0" y="0"/>
          <a:chExt cx="0" cy="0"/>
        </a:xfrm>
      </p:grpSpPr>
      <p:sp>
        <p:nvSpPr>
          <p:cNvPr id="157" name="Google Shape;157;p6:notes">
            <a:extLst>
              <a:ext uri="{FF2B5EF4-FFF2-40B4-BE49-F238E27FC236}">
                <a16:creationId xmlns:a16="http://schemas.microsoft.com/office/drawing/2014/main" id="{E6FD6B15-EA29-C105-3678-AB9A25BC04D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8" name="Google Shape;158;p6:notes">
            <a:extLst>
              <a:ext uri="{FF2B5EF4-FFF2-40B4-BE49-F238E27FC236}">
                <a16:creationId xmlns:a16="http://schemas.microsoft.com/office/drawing/2014/main" id="{22D921A6-16FD-9881-BD5C-12B30BEA5B9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64561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732CABB7-94AC-AFC4-57DB-6D8E3F2B02AF}"/>
            </a:ext>
          </a:extLst>
        </p:cNvPr>
        <p:cNvGrpSpPr/>
        <p:nvPr/>
      </p:nvGrpSpPr>
      <p:grpSpPr>
        <a:xfrm>
          <a:off x="0" y="0"/>
          <a:ext cx="0" cy="0"/>
          <a:chOff x="0" y="0"/>
          <a:chExt cx="0" cy="0"/>
        </a:xfrm>
      </p:grpSpPr>
      <p:sp>
        <p:nvSpPr>
          <p:cNvPr id="157" name="Google Shape;157;p6:notes">
            <a:extLst>
              <a:ext uri="{FF2B5EF4-FFF2-40B4-BE49-F238E27FC236}">
                <a16:creationId xmlns:a16="http://schemas.microsoft.com/office/drawing/2014/main" id="{9B950FB7-B7CD-9686-3904-2C6FC0806CFB}"/>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6:notes">
            <a:extLst>
              <a:ext uri="{FF2B5EF4-FFF2-40B4-BE49-F238E27FC236}">
                <a16:creationId xmlns:a16="http://schemas.microsoft.com/office/drawing/2014/main" id="{DD547184-303C-72CB-5256-9996B4C18D8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8757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D156A4B1-91E1-23C6-1969-028272F10B26}"/>
            </a:ext>
          </a:extLst>
        </p:cNvPr>
        <p:cNvGrpSpPr/>
        <p:nvPr/>
      </p:nvGrpSpPr>
      <p:grpSpPr>
        <a:xfrm>
          <a:off x="0" y="0"/>
          <a:ext cx="0" cy="0"/>
          <a:chOff x="0" y="0"/>
          <a:chExt cx="0" cy="0"/>
        </a:xfrm>
      </p:grpSpPr>
      <p:sp>
        <p:nvSpPr>
          <p:cNvPr id="142" name="Google Shape;142;p5:notes">
            <a:extLst>
              <a:ext uri="{FF2B5EF4-FFF2-40B4-BE49-F238E27FC236}">
                <a16:creationId xmlns:a16="http://schemas.microsoft.com/office/drawing/2014/main" id="{98608BEE-9037-A173-390F-2A7C88FF875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5:notes">
            <a:extLst>
              <a:ext uri="{FF2B5EF4-FFF2-40B4-BE49-F238E27FC236}">
                <a16:creationId xmlns:a16="http://schemas.microsoft.com/office/drawing/2014/main" id="{94DD0BE6-D654-667B-FD24-868685DD48F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12148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8BE19736-EB0E-6AF5-A76A-680B77DDBD82}"/>
            </a:ext>
          </a:extLst>
        </p:cNvPr>
        <p:cNvGrpSpPr/>
        <p:nvPr/>
      </p:nvGrpSpPr>
      <p:grpSpPr>
        <a:xfrm>
          <a:off x="0" y="0"/>
          <a:ext cx="0" cy="0"/>
          <a:chOff x="0" y="0"/>
          <a:chExt cx="0" cy="0"/>
        </a:xfrm>
      </p:grpSpPr>
      <p:sp>
        <p:nvSpPr>
          <p:cNvPr id="142" name="Google Shape;142;p5:notes">
            <a:extLst>
              <a:ext uri="{FF2B5EF4-FFF2-40B4-BE49-F238E27FC236}">
                <a16:creationId xmlns:a16="http://schemas.microsoft.com/office/drawing/2014/main" id="{A686FF18-0307-B52C-6993-CE05BAB13C1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5:notes">
            <a:extLst>
              <a:ext uri="{FF2B5EF4-FFF2-40B4-BE49-F238E27FC236}">
                <a16:creationId xmlns:a16="http://schemas.microsoft.com/office/drawing/2014/main" id="{667B4843-FE0E-00B5-503B-1CD8785C3A0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40547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718E6ED5-7A92-CA64-C2B6-687F2B27D685}"/>
            </a:ext>
          </a:extLst>
        </p:cNvPr>
        <p:cNvGrpSpPr/>
        <p:nvPr/>
      </p:nvGrpSpPr>
      <p:grpSpPr>
        <a:xfrm>
          <a:off x="0" y="0"/>
          <a:ext cx="0" cy="0"/>
          <a:chOff x="0" y="0"/>
          <a:chExt cx="0" cy="0"/>
        </a:xfrm>
      </p:grpSpPr>
      <p:sp>
        <p:nvSpPr>
          <p:cNvPr id="142" name="Google Shape;142;p5:notes">
            <a:extLst>
              <a:ext uri="{FF2B5EF4-FFF2-40B4-BE49-F238E27FC236}">
                <a16:creationId xmlns:a16="http://schemas.microsoft.com/office/drawing/2014/main" id="{D5A0D976-16EE-EB4D-934F-6061A27D489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5:notes">
            <a:extLst>
              <a:ext uri="{FF2B5EF4-FFF2-40B4-BE49-F238E27FC236}">
                <a16:creationId xmlns:a16="http://schemas.microsoft.com/office/drawing/2014/main" id="{76F58493-8A75-39B6-FE6C-B0FEBEC5CA6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67133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265A4ADF-A349-6FB0-6929-8A2D07FDF289}"/>
            </a:ext>
          </a:extLst>
        </p:cNvPr>
        <p:cNvGrpSpPr/>
        <p:nvPr/>
      </p:nvGrpSpPr>
      <p:grpSpPr>
        <a:xfrm>
          <a:off x="0" y="0"/>
          <a:ext cx="0" cy="0"/>
          <a:chOff x="0" y="0"/>
          <a:chExt cx="0" cy="0"/>
        </a:xfrm>
      </p:grpSpPr>
      <p:sp>
        <p:nvSpPr>
          <p:cNvPr id="157" name="Google Shape;157;p6:notes">
            <a:extLst>
              <a:ext uri="{FF2B5EF4-FFF2-40B4-BE49-F238E27FC236}">
                <a16:creationId xmlns:a16="http://schemas.microsoft.com/office/drawing/2014/main" id="{0DEEF76D-F131-42E9-4F0F-48EAE28B659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6:notes">
            <a:extLst>
              <a:ext uri="{FF2B5EF4-FFF2-40B4-BE49-F238E27FC236}">
                <a16:creationId xmlns:a16="http://schemas.microsoft.com/office/drawing/2014/main" id="{46D7F0F8-9FF8-CD78-AFBE-87A5E399628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71820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7EBE0BDE-11BB-A29F-8D09-F2BFD2DBCBD4}"/>
            </a:ext>
          </a:extLst>
        </p:cNvPr>
        <p:cNvGrpSpPr/>
        <p:nvPr/>
      </p:nvGrpSpPr>
      <p:grpSpPr>
        <a:xfrm>
          <a:off x="0" y="0"/>
          <a:ext cx="0" cy="0"/>
          <a:chOff x="0" y="0"/>
          <a:chExt cx="0" cy="0"/>
        </a:xfrm>
      </p:grpSpPr>
      <p:sp>
        <p:nvSpPr>
          <p:cNvPr id="157" name="Google Shape;157;p6:notes">
            <a:extLst>
              <a:ext uri="{FF2B5EF4-FFF2-40B4-BE49-F238E27FC236}">
                <a16:creationId xmlns:a16="http://schemas.microsoft.com/office/drawing/2014/main" id="{A7E9073E-9DA8-5CA7-9491-F8046FF9266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6:notes">
            <a:extLst>
              <a:ext uri="{FF2B5EF4-FFF2-40B4-BE49-F238E27FC236}">
                <a16:creationId xmlns:a16="http://schemas.microsoft.com/office/drawing/2014/main" id="{232591A7-B3D1-9015-149B-8EDE69464C1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7593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58C4A9C2-9C5D-07A0-3963-9670B2F4FD2B}"/>
            </a:ext>
          </a:extLst>
        </p:cNvPr>
        <p:cNvGrpSpPr/>
        <p:nvPr/>
      </p:nvGrpSpPr>
      <p:grpSpPr>
        <a:xfrm>
          <a:off x="0" y="0"/>
          <a:ext cx="0" cy="0"/>
          <a:chOff x="0" y="0"/>
          <a:chExt cx="0" cy="0"/>
        </a:xfrm>
      </p:grpSpPr>
      <p:sp>
        <p:nvSpPr>
          <p:cNvPr id="157" name="Google Shape;157;p6:notes">
            <a:extLst>
              <a:ext uri="{FF2B5EF4-FFF2-40B4-BE49-F238E27FC236}">
                <a16:creationId xmlns:a16="http://schemas.microsoft.com/office/drawing/2014/main" id="{2FCCFF52-CB9F-2D5B-44E7-7686F092CE6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6:notes">
            <a:extLst>
              <a:ext uri="{FF2B5EF4-FFF2-40B4-BE49-F238E27FC236}">
                <a16:creationId xmlns:a16="http://schemas.microsoft.com/office/drawing/2014/main" id="{368B2382-6FC8-E4FE-C034-ED2AAC59E77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98188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851BAC06-67A2-EDBF-21BE-456EEB5B6DBB}"/>
            </a:ext>
          </a:extLst>
        </p:cNvPr>
        <p:cNvGrpSpPr/>
        <p:nvPr/>
      </p:nvGrpSpPr>
      <p:grpSpPr>
        <a:xfrm>
          <a:off x="0" y="0"/>
          <a:ext cx="0" cy="0"/>
          <a:chOff x="0" y="0"/>
          <a:chExt cx="0" cy="0"/>
        </a:xfrm>
      </p:grpSpPr>
      <p:sp>
        <p:nvSpPr>
          <p:cNvPr id="157" name="Google Shape;157;p6:notes">
            <a:extLst>
              <a:ext uri="{FF2B5EF4-FFF2-40B4-BE49-F238E27FC236}">
                <a16:creationId xmlns:a16="http://schemas.microsoft.com/office/drawing/2014/main" id="{A9412908-0B99-F65E-C2D6-2B024994F19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6:notes">
            <a:extLst>
              <a:ext uri="{FF2B5EF4-FFF2-40B4-BE49-F238E27FC236}">
                <a16:creationId xmlns:a16="http://schemas.microsoft.com/office/drawing/2014/main" id="{67A2607B-2C62-33AD-0DDE-1BBD2350C14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2578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CC9D461A-2BA0-A96A-59BC-8CCEA91383B2}"/>
            </a:ext>
          </a:extLst>
        </p:cNvPr>
        <p:cNvGrpSpPr/>
        <p:nvPr/>
      </p:nvGrpSpPr>
      <p:grpSpPr>
        <a:xfrm>
          <a:off x="0" y="0"/>
          <a:ext cx="0" cy="0"/>
          <a:chOff x="0" y="0"/>
          <a:chExt cx="0" cy="0"/>
        </a:xfrm>
      </p:grpSpPr>
      <p:sp>
        <p:nvSpPr>
          <p:cNvPr id="157" name="Google Shape;157;p6:notes">
            <a:extLst>
              <a:ext uri="{FF2B5EF4-FFF2-40B4-BE49-F238E27FC236}">
                <a16:creationId xmlns:a16="http://schemas.microsoft.com/office/drawing/2014/main" id="{3A734C5E-FA9E-F020-337A-FB1D529FFC4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6:notes">
            <a:extLst>
              <a:ext uri="{FF2B5EF4-FFF2-40B4-BE49-F238E27FC236}">
                <a16:creationId xmlns:a16="http://schemas.microsoft.com/office/drawing/2014/main" id="{3432C3D0-CC1C-ADD3-43EF-FCC73025FFF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85852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53B382EF-15E3-2C34-314E-E5264BB8A457}"/>
            </a:ext>
          </a:extLst>
        </p:cNvPr>
        <p:cNvGrpSpPr/>
        <p:nvPr/>
      </p:nvGrpSpPr>
      <p:grpSpPr>
        <a:xfrm>
          <a:off x="0" y="0"/>
          <a:ext cx="0" cy="0"/>
          <a:chOff x="0" y="0"/>
          <a:chExt cx="0" cy="0"/>
        </a:xfrm>
      </p:grpSpPr>
      <p:sp>
        <p:nvSpPr>
          <p:cNvPr id="157" name="Google Shape;157;p6:notes">
            <a:extLst>
              <a:ext uri="{FF2B5EF4-FFF2-40B4-BE49-F238E27FC236}">
                <a16:creationId xmlns:a16="http://schemas.microsoft.com/office/drawing/2014/main" id="{0392E40B-D759-2510-DE65-0381831586DB}"/>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6:notes">
            <a:extLst>
              <a:ext uri="{FF2B5EF4-FFF2-40B4-BE49-F238E27FC236}">
                <a16:creationId xmlns:a16="http://schemas.microsoft.com/office/drawing/2014/main" id="{3857F8E8-C0CD-2B9E-B3E2-4B1FA3D6C74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19549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D9601B0E-2BCE-0C20-18CE-408F29969A99}"/>
            </a:ext>
          </a:extLst>
        </p:cNvPr>
        <p:cNvGrpSpPr/>
        <p:nvPr/>
      </p:nvGrpSpPr>
      <p:grpSpPr>
        <a:xfrm>
          <a:off x="0" y="0"/>
          <a:ext cx="0" cy="0"/>
          <a:chOff x="0" y="0"/>
          <a:chExt cx="0" cy="0"/>
        </a:xfrm>
      </p:grpSpPr>
      <p:sp>
        <p:nvSpPr>
          <p:cNvPr id="157" name="Google Shape;157;p6:notes">
            <a:extLst>
              <a:ext uri="{FF2B5EF4-FFF2-40B4-BE49-F238E27FC236}">
                <a16:creationId xmlns:a16="http://schemas.microsoft.com/office/drawing/2014/main" id="{C33F3EA8-9FB2-1F15-7503-204E12AECD2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6:notes">
            <a:extLst>
              <a:ext uri="{FF2B5EF4-FFF2-40B4-BE49-F238E27FC236}">
                <a16:creationId xmlns:a16="http://schemas.microsoft.com/office/drawing/2014/main" id="{DD3F9C33-7BAA-4B89-030C-9A9C84C0BC7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12207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4F9B0088-9DF3-BE7E-A092-525D210F5330}"/>
            </a:ext>
          </a:extLst>
        </p:cNvPr>
        <p:cNvGrpSpPr/>
        <p:nvPr/>
      </p:nvGrpSpPr>
      <p:grpSpPr>
        <a:xfrm>
          <a:off x="0" y="0"/>
          <a:ext cx="0" cy="0"/>
          <a:chOff x="0" y="0"/>
          <a:chExt cx="0" cy="0"/>
        </a:xfrm>
      </p:grpSpPr>
      <p:sp>
        <p:nvSpPr>
          <p:cNvPr id="157" name="Google Shape;157;p6:notes">
            <a:extLst>
              <a:ext uri="{FF2B5EF4-FFF2-40B4-BE49-F238E27FC236}">
                <a16:creationId xmlns:a16="http://schemas.microsoft.com/office/drawing/2014/main" id="{B07CDB02-8586-01BC-ED51-DBBA2D42EED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6:notes">
            <a:extLst>
              <a:ext uri="{FF2B5EF4-FFF2-40B4-BE49-F238E27FC236}">
                <a16:creationId xmlns:a16="http://schemas.microsoft.com/office/drawing/2014/main" id="{06E1289B-38AD-79D4-A427-3B6BE71D396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1245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20BD3521-D013-41D2-E90D-205F505A72D3}"/>
            </a:ext>
          </a:extLst>
        </p:cNvPr>
        <p:cNvGrpSpPr/>
        <p:nvPr/>
      </p:nvGrpSpPr>
      <p:grpSpPr>
        <a:xfrm>
          <a:off x="0" y="0"/>
          <a:ext cx="0" cy="0"/>
          <a:chOff x="0" y="0"/>
          <a:chExt cx="0" cy="0"/>
        </a:xfrm>
      </p:grpSpPr>
      <p:sp>
        <p:nvSpPr>
          <p:cNvPr id="142" name="Google Shape;142;p5:notes">
            <a:extLst>
              <a:ext uri="{FF2B5EF4-FFF2-40B4-BE49-F238E27FC236}">
                <a16:creationId xmlns:a16="http://schemas.microsoft.com/office/drawing/2014/main" id="{8A065BD6-14EB-A0B2-76C5-660598ECF7D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5:notes">
            <a:extLst>
              <a:ext uri="{FF2B5EF4-FFF2-40B4-BE49-F238E27FC236}">
                <a16:creationId xmlns:a16="http://schemas.microsoft.com/office/drawing/2014/main" id="{06E43DAE-7F48-BE6F-90E3-DCA689801BF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5810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A26E3311-9C8A-BC48-21B8-60C81B6DA8EC}"/>
            </a:ext>
          </a:extLst>
        </p:cNvPr>
        <p:cNvGrpSpPr/>
        <p:nvPr/>
      </p:nvGrpSpPr>
      <p:grpSpPr>
        <a:xfrm>
          <a:off x="0" y="0"/>
          <a:ext cx="0" cy="0"/>
          <a:chOff x="0" y="0"/>
          <a:chExt cx="0" cy="0"/>
        </a:xfrm>
      </p:grpSpPr>
      <p:sp>
        <p:nvSpPr>
          <p:cNvPr id="142" name="Google Shape;142;p5:notes">
            <a:extLst>
              <a:ext uri="{FF2B5EF4-FFF2-40B4-BE49-F238E27FC236}">
                <a16:creationId xmlns:a16="http://schemas.microsoft.com/office/drawing/2014/main" id="{24A74A3F-6296-5FE1-65F2-7415E55E7C6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5:notes">
            <a:extLst>
              <a:ext uri="{FF2B5EF4-FFF2-40B4-BE49-F238E27FC236}">
                <a16:creationId xmlns:a16="http://schemas.microsoft.com/office/drawing/2014/main" id="{D11D56F9-3B31-69B2-6150-81CBC9E9EAD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8688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BA054B9C-46D8-1DFC-AABA-28903D0B57C5}"/>
            </a:ext>
          </a:extLst>
        </p:cNvPr>
        <p:cNvGrpSpPr/>
        <p:nvPr/>
      </p:nvGrpSpPr>
      <p:grpSpPr>
        <a:xfrm>
          <a:off x="0" y="0"/>
          <a:ext cx="0" cy="0"/>
          <a:chOff x="0" y="0"/>
          <a:chExt cx="0" cy="0"/>
        </a:xfrm>
      </p:grpSpPr>
      <p:sp>
        <p:nvSpPr>
          <p:cNvPr id="142" name="Google Shape;142;p5:notes">
            <a:extLst>
              <a:ext uri="{FF2B5EF4-FFF2-40B4-BE49-F238E27FC236}">
                <a16:creationId xmlns:a16="http://schemas.microsoft.com/office/drawing/2014/main" id="{929C2C94-0141-6620-B83D-BDA963138A8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5:notes">
            <a:extLst>
              <a:ext uri="{FF2B5EF4-FFF2-40B4-BE49-F238E27FC236}">
                <a16:creationId xmlns:a16="http://schemas.microsoft.com/office/drawing/2014/main" id="{C7B50706-2756-2D9F-23F6-382DF90D62C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4590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FC1A7373-EC6F-AAF8-5D96-1A8C33FAF7F6}"/>
            </a:ext>
          </a:extLst>
        </p:cNvPr>
        <p:cNvGrpSpPr/>
        <p:nvPr/>
      </p:nvGrpSpPr>
      <p:grpSpPr>
        <a:xfrm>
          <a:off x="0" y="0"/>
          <a:ext cx="0" cy="0"/>
          <a:chOff x="0" y="0"/>
          <a:chExt cx="0" cy="0"/>
        </a:xfrm>
      </p:grpSpPr>
      <p:sp>
        <p:nvSpPr>
          <p:cNvPr id="142" name="Google Shape;142;p5:notes">
            <a:extLst>
              <a:ext uri="{FF2B5EF4-FFF2-40B4-BE49-F238E27FC236}">
                <a16:creationId xmlns:a16="http://schemas.microsoft.com/office/drawing/2014/main" id="{CFD24014-C566-2D34-8456-05D717906F8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5:notes">
            <a:extLst>
              <a:ext uri="{FF2B5EF4-FFF2-40B4-BE49-F238E27FC236}">
                <a16:creationId xmlns:a16="http://schemas.microsoft.com/office/drawing/2014/main" id="{39B92ABA-7480-6516-E933-9C6295A87EB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5443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
        <p:cNvGrpSpPr/>
        <p:nvPr/>
      </p:nvGrpSpPr>
      <p:grpSpPr>
        <a:xfrm>
          <a:off x="0" y="0"/>
          <a:ext cx="0" cy="0"/>
          <a:chOff x="0" y="0"/>
          <a:chExt cx="0" cy="0"/>
        </a:xfrm>
      </p:grpSpPr>
      <p:sp>
        <p:nvSpPr>
          <p:cNvPr id="21" name="Google Shape;2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0"/>
        <p:cNvGrpSpPr/>
        <p:nvPr/>
      </p:nvGrpSpPr>
      <p:grpSpPr>
        <a:xfrm>
          <a:off x="0" y="0"/>
          <a:ext cx="0" cy="0"/>
          <a:chOff x="0" y="0"/>
          <a:chExt cx="0" cy="0"/>
        </a:xfrm>
      </p:grpSpPr>
      <p:sp>
        <p:nvSpPr>
          <p:cNvPr id="91" name="Google Shape;91;p2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2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24"/>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96"/>
        <p:cNvGrpSpPr/>
        <p:nvPr/>
      </p:nvGrpSpPr>
      <p:grpSpPr>
        <a:xfrm>
          <a:off x="0" y="0"/>
          <a:ext cx="0" cy="0"/>
          <a:chOff x="0" y="0"/>
          <a:chExt cx="0" cy="0"/>
        </a:xfrm>
      </p:grpSpPr>
      <p:sp>
        <p:nvSpPr>
          <p:cNvPr id="97" name="Google Shape;97;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25"/>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
        <p:cNvGrpSpPr/>
        <p:nvPr/>
      </p:nvGrpSpPr>
      <p:grpSpPr>
        <a:xfrm>
          <a:off x="0" y="0"/>
          <a:ext cx="0" cy="0"/>
          <a:chOff x="0" y="0"/>
          <a:chExt cx="0" cy="0"/>
        </a:xfrm>
      </p:grpSpPr>
      <p:sp>
        <p:nvSpPr>
          <p:cNvPr id="25" name="Google Shape;25;p1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1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7" name="Google Shape;2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5"/>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6"/>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pic>
        <p:nvPicPr>
          <p:cNvPr id="44" name="Google Shape;44;p18"/>
          <p:cNvPicPr preferRelativeResize="0"/>
          <p:nvPr/>
        </p:nvPicPr>
        <p:blipFill rotWithShape="1">
          <a:blip r:embed="rId2">
            <a:alphaModFix/>
          </a:blip>
          <a:srcRect/>
          <a:stretch/>
        </p:blipFill>
        <p:spPr>
          <a:xfrm>
            <a:off x="-6350" y="0"/>
            <a:ext cx="12192000" cy="6858000"/>
          </a:xfrm>
          <a:prstGeom prst="rect">
            <a:avLst/>
          </a:prstGeom>
          <a:noFill/>
          <a:ln>
            <a:noFill/>
          </a:ln>
        </p:spPr>
      </p:pic>
      <p:pic>
        <p:nvPicPr>
          <p:cNvPr id="45" name="Google Shape;45;p18"/>
          <p:cNvPicPr preferRelativeResize="0"/>
          <p:nvPr/>
        </p:nvPicPr>
        <p:blipFill rotWithShape="1">
          <a:blip r:embed="rId3">
            <a:alphaModFix/>
          </a:blip>
          <a:srcRect/>
          <a:stretch/>
        </p:blipFill>
        <p:spPr>
          <a:xfrm>
            <a:off x="10711512" y="330213"/>
            <a:ext cx="1284576" cy="637759"/>
          </a:xfrm>
          <a:prstGeom prst="rect">
            <a:avLst/>
          </a:prstGeom>
          <a:noFill/>
          <a:ln>
            <a:noFill/>
          </a:ln>
        </p:spPr>
      </p:pic>
      <p:sp>
        <p:nvSpPr>
          <p:cNvPr id="46" name="Google Shape;46;p1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8" name="Google Shape;48;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8"/>
          <p:cNvSpPr/>
          <p:nvPr/>
        </p:nvSpPr>
        <p:spPr>
          <a:xfrm>
            <a:off x="838200" y="6338919"/>
            <a:ext cx="2743200" cy="382556"/>
          </a:xfrm>
          <a:custGeom>
            <a:avLst/>
            <a:gdLst/>
            <a:ahLst/>
            <a:cxnLst/>
            <a:rect l="l" t="t" r="r" b="b"/>
            <a:pathLst>
              <a:path w="1026026" h="189485" extrusionOk="0">
                <a:moveTo>
                  <a:pt x="0" y="0"/>
                </a:moveTo>
                <a:lnTo>
                  <a:pt x="1026026" y="0"/>
                </a:lnTo>
                <a:lnTo>
                  <a:pt x="1026026" y="189485"/>
                </a:lnTo>
                <a:lnTo>
                  <a:pt x="0" y="189485"/>
                </a:lnTo>
                <a:close/>
              </a:path>
            </a:pathLst>
          </a:custGeom>
          <a:solidFill>
            <a:srgbClr val="1869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 name="Google Shape;50;p18"/>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51" name="Google Shape;51;p18"/>
          <p:cNvPicPr preferRelativeResize="0"/>
          <p:nvPr/>
        </p:nvPicPr>
        <p:blipFill rotWithShape="1">
          <a:blip r:embed="rId4">
            <a:alphaModFix/>
          </a:blip>
          <a:srcRect/>
          <a:stretch/>
        </p:blipFill>
        <p:spPr>
          <a:xfrm>
            <a:off x="93317" y="0"/>
            <a:ext cx="1489765" cy="1386637"/>
          </a:xfrm>
          <a:prstGeom prst="rect">
            <a:avLst/>
          </a:prstGeom>
          <a:noFill/>
          <a:ln>
            <a:noFill/>
          </a:ln>
        </p:spPr>
      </p:pic>
      <p:sp>
        <p:nvSpPr>
          <p:cNvPr id="52" name="Google Shape;52;p18"/>
          <p:cNvSpPr/>
          <p:nvPr/>
        </p:nvSpPr>
        <p:spPr>
          <a:xfrm>
            <a:off x="10933155" y="6344015"/>
            <a:ext cx="466090" cy="431923"/>
          </a:xfrm>
          <a:custGeom>
            <a:avLst/>
            <a:gdLst/>
            <a:ahLst/>
            <a:cxnLst/>
            <a:rect l="l" t="t" r="r" b="b"/>
            <a:pathLst>
              <a:path w="1026026" h="189485" extrusionOk="0">
                <a:moveTo>
                  <a:pt x="0" y="0"/>
                </a:moveTo>
                <a:lnTo>
                  <a:pt x="1026026" y="0"/>
                </a:lnTo>
                <a:lnTo>
                  <a:pt x="1026026" y="189485"/>
                </a:lnTo>
                <a:lnTo>
                  <a:pt x="0" y="189485"/>
                </a:lnTo>
                <a:close/>
              </a:path>
            </a:pathLst>
          </a:custGeom>
          <a:solidFill>
            <a:srgbClr val="1869A6"/>
          </a:solidFill>
          <a:ln>
            <a:noFill/>
          </a:ln>
        </p:spPr>
      </p:sp>
      <p:sp>
        <p:nvSpPr>
          <p:cNvPr id="53" name="Google Shape;5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4"/>
        <p:cNvGrpSpPr/>
        <p:nvPr/>
      </p:nvGrpSpPr>
      <p:grpSpPr>
        <a:xfrm>
          <a:off x="0" y="0"/>
          <a:ext cx="0" cy="0"/>
          <a:chOff x="0" y="0"/>
          <a:chExt cx="0" cy="0"/>
        </a:xfrm>
      </p:grpSpPr>
      <p:sp>
        <p:nvSpPr>
          <p:cNvPr id="55" name="Google Shape;55;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1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9"/>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1"/>
        <p:cNvGrpSpPr/>
        <p:nvPr/>
      </p:nvGrpSpPr>
      <p:grpSpPr>
        <a:xfrm>
          <a:off x="0" y="0"/>
          <a:ext cx="0" cy="0"/>
          <a:chOff x="0" y="0"/>
          <a:chExt cx="0" cy="0"/>
        </a:xfrm>
      </p:grpSpPr>
      <p:sp>
        <p:nvSpPr>
          <p:cNvPr id="62" name="Google Shape;62;p2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4" name="Google Shape;64;p2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2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6" name="Google Shape;66;p2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20"/>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0"/>
        <p:cNvGrpSpPr/>
        <p:nvPr/>
      </p:nvGrpSpPr>
      <p:grpSpPr>
        <a:xfrm>
          <a:off x="0" y="0"/>
          <a:ext cx="0" cy="0"/>
          <a:chOff x="0" y="0"/>
          <a:chExt cx="0" cy="0"/>
        </a:xfrm>
      </p:grpSpPr>
      <p:sp>
        <p:nvSpPr>
          <p:cNvPr id="71" name="Google Shape;71;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2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2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21"/>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7"/>
        <p:cNvGrpSpPr/>
        <p:nvPr/>
      </p:nvGrpSpPr>
      <p:grpSpPr>
        <a:xfrm>
          <a:off x="0" y="0"/>
          <a:ext cx="0" cy="0"/>
          <a:chOff x="0" y="0"/>
          <a:chExt cx="0" cy="0"/>
        </a:xfrm>
      </p:grpSpPr>
      <p:sp>
        <p:nvSpPr>
          <p:cNvPr id="78" name="Google Shape;78;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22"/>
          <p:cNvSpPr>
            <a:spLocks noGrp="1"/>
          </p:cNvSpPr>
          <p:nvPr>
            <p:ph type="pic" idx="2"/>
          </p:nvPr>
        </p:nvSpPr>
        <p:spPr>
          <a:xfrm>
            <a:off x="5183188" y="987425"/>
            <a:ext cx="6172200" cy="4873625"/>
          </a:xfrm>
          <a:prstGeom prst="rect">
            <a:avLst/>
          </a:prstGeom>
          <a:noFill/>
          <a:ln>
            <a:noFill/>
          </a:ln>
        </p:spPr>
      </p:sp>
      <p:sp>
        <p:nvSpPr>
          <p:cNvPr id="80" name="Google Shape;80;p2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2"/>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4"/>
        <p:cNvGrpSpPr/>
        <p:nvPr/>
      </p:nvGrpSpPr>
      <p:grpSpPr>
        <a:xfrm>
          <a:off x="0" y="0"/>
          <a:ext cx="0" cy="0"/>
          <a:chOff x="0" y="0"/>
          <a:chExt cx="0" cy="0"/>
        </a:xfrm>
      </p:grpSpPr>
      <p:sp>
        <p:nvSpPr>
          <p:cNvPr id="85" name="Google Shape;85;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2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23"/>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3"/>
          <p:cNvPicPr preferRelativeResize="0"/>
          <p:nvPr/>
        </p:nvPicPr>
        <p:blipFill rotWithShape="1">
          <a:blip r:embed="rId13">
            <a:alphaModFix/>
          </a:blip>
          <a:srcRect/>
          <a:stretch/>
        </p:blipFill>
        <p:spPr>
          <a:xfrm>
            <a:off x="0" y="0"/>
            <a:ext cx="12192000" cy="6858000"/>
          </a:xfrm>
          <a:prstGeom prst="rect">
            <a:avLst/>
          </a:prstGeom>
          <a:noFill/>
          <a:ln>
            <a:noFill/>
          </a:ln>
        </p:spPr>
      </p:pic>
      <p:pic>
        <p:nvPicPr>
          <p:cNvPr id="11" name="Google Shape;11;p13"/>
          <p:cNvPicPr preferRelativeResize="0"/>
          <p:nvPr/>
        </p:nvPicPr>
        <p:blipFill rotWithShape="1">
          <a:blip r:embed="rId14">
            <a:alphaModFix/>
          </a:blip>
          <a:srcRect/>
          <a:stretch/>
        </p:blipFill>
        <p:spPr>
          <a:xfrm>
            <a:off x="10711512" y="330213"/>
            <a:ext cx="1284576" cy="637759"/>
          </a:xfrm>
          <a:prstGeom prst="rect">
            <a:avLst/>
          </a:prstGeom>
          <a:noFill/>
          <a:ln>
            <a:noFill/>
          </a:ln>
        </p:spPr>
      </p:pic>
      <p:sp>
        <p:nvSpPr>
          <p:cNvPr id="12" name="Google Shape;12;p13"/>
          <p:cNvSpPr/>
          <p:nvPr/>
        </p:nvSpPr>
        <p:spPr>
          <a:xfrm>
            <a:off x="838200" y="6338919"/>
            <a:ext cx="2743200" cy="382556"/>
          </a:xfrm>
          <a:custGeom>
            <a:avLst/>
            <a:gdLst/>
            <a:ahLst/>
            <a:cxnLst/>
            <a:rect l="l" t="t" r="r" b="b"/>
            <a:pathLst>
              <a:path w="1026026" h="189485" extrusionOk="0">
                <a:moveTo>
                  <a:pt x="0" y="0"/>
                </a:moveTo>
                <a:lnTo>
                  <a:pt x="1026026" y="0"/>
                </a:lnTo>
                <a:lnTo>
                  <a:pt x="1026026" y="189485"/>
                </a:lnTo>
                <a:lnTo>
                  <a:pt x="0" y="189485"/>
                </a:lnTo>
                <a:close/>
              </a:path>
            </a:pathLst>
          </a:custGeom>
          <a:solidFill>
            <a:srgbClr val="1869A6"/>
          </a:solidFill>
          <a:ln>
            <a:noFill/>
          </a:ln>
        </p:spPr>
      </p:sp>
      <p:pic>
        <p:nvPicPr>
          <p:cNvPr id="13" name="Google Shape;13;p13"/>
          <p:cNvPicPr preferRelativeResize="0"/>
          <p:nvPr/>
        </p:nvPicPr>
        <p:blipFill rotWithShape="1">
          <a:blip r:embed="rId15">
            <a:alphaModFix/>
          </a:blip>
          <a:srcRect/>
          <a:stretch/>
        </p:blipFill>
        <p:spPr>
          <a:xfrm>
            <a:off x="93317" y="0"/>
            <a:ext cx="1489765" cy="1386637"/>
          </a:xfrm>
          <a:prstGeom prst="rect">
            <a:avLst/>
          </a:prstGeom>
          <a:noFill/>
          <a:ln>
            <a:noFill/>
          </a:ln>
        </p:spPr>
      </p:pic>
      <p:sp>
        <p:nvSpPr>
          <p:cNvPr id="14" name="Google Shape;14;p13"/>
          <p:cNvSpPr/>
          <p:nvPr/>
        </p:nvSpPr>
        <p:spPr>
          <a:xfrm>
            <a:off x="10974189" y="6344015"/>
            <a:ext cx="466090" cy="431923"/>
          </a:xfrm>
          <a:custGeom>
            <a:avLst/>
            <a:gdLst/>
            <a:ahLst/>
            <a:cxnLst/>
            <a:rect l="l" t="t" r="r" b="b"/>
            <a:pathLst>
              <a:path w="1026026" h="189485" extrusionOk="0">
                <a:moveTo>
                  <a:pt x="0" y="0"/>
                </a:moveTo>
                <a:lnTo>
                  <a:pt x="1026026" y="0"/>
                </a:lnTo>
                <a:lnTo>
                  <a:pt x="1026026" y="189485"/>
                </a:lnTo>
                <a:lnTo>
                  <a:pt x="0" y="189485"/>
                </a:lnTo>
                <a:close/>
              </a:path>
            </a:pathLst>
          </a:custGeom>
          <a:solidFill>
            <a:srgbClr val="1869A6"/>
          </a:solidFill>
          <a:ln>
            <a:noFill/>
          </a:ln>
        </p:spPr>
      </p:sp>
      <p:sp>
        <p:nvSpPr>
          <p:cNvPr id="15" name="Google Shape;15;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 name="Google Shape;16;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 name="Google Shape;17;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6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8" name="Google Shape;18;p13"/>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7.tmp"/><Relationship Id="rId5" Type="http://schemas.openxmlformats.org/officeDocument/2006/relationships/hyperlink" Target="https://fr.wikipedia.org/wiki/Microsoft_Excel" TargetMode="Externa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8.tmp"/><Relationship Id="rId5" Type="http://schemas.openxmlformats.org/officeDocument/2006/relationships/hyperlink" Target="https://fr.wikipedia.org/wiki/Microsoft_Excel" TargetMode="Externa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9.tmp"/><Relationship Id="rId5" Type="http://schemas.openxmlformats.org/officeDocument/2006/relationships/hyperlink" Target="https://fr.wikipedia.org/wiki/Microsoft_Excel" TargetMode="Externa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hyperlink" Target="https://www.flickr.com/photos/xmodulo/14522157584/" TargetMode="External"/><Relationship Id="rId5" Type="http://schemas.openxmlformats.org/officeDocument/2006/relationships/image" Target="../media/image7.jp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hyperlink" Target="https://www.flickr.com/photos/xmodulo/14522157584/" TargetMode="External"/><Relationship Id="rId5" Type="http://schemas.openxmlformats.org/officeDocument/2006/relationships/image" Target="../media/image7.jp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hyperlink" Target="https://www.flickr.com/photos/xmodulo/14522157584/" TargetMode="External"/><Relationship Id="rId5" Type="http://schemas.openxmlformats.org/officeDocument/2006/relationships/image" Target="../media/image7.jp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hyperlink" Target="https://www.flickr.com/photos/xmodulo/14522157584/" TargetMode="External"/><Relationship Id="rId5" Type="http://schemas.openxmlformats.org/officeDocument/2006/relationships/image" Target="../media/image7.jp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hyperlink" Target="https://www.flickr.com/photos/xmodulo/14522157584/" TargetMode="External"/><Relationship Id="rId5" Type="http://schemas.openxmlformats.org/officeDocument/2006/relationships/image" Target="../media/image7.jp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hyperlink" Target="https://www.flickr.com/photos/xmodulo/14522157584/" TargetMode="External"/><Relationship Id="rId5" Type="http://schemas.openxmlformats.org/officeDocument/2006/relationships/image" Target="../media/image7.jp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hyperlink" Target="https://codewith.mu/en/tutorials/" TargetMode="External"/><Relationship Id="rId5" Type="http://schemas.openxmlformats.org/officeDocument/2006/relationships/image" Target="../media/image8.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2.tmp"/><Relationship Id="rId5" Type="http://schemas.openxmlformats.org/officeDocument/2006/relationships/hyperlink" Target="https://codewith.mu/en/tutorials/" TargetMode="Externa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3.tmp"/><Relationship Id="rId5" Type="http://schemas.openxmlformats.org/officeDocument/2006/relationships/hyperlink" Target="https://codewith.mu/en/tutorials/" TargetMode="Externa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4.tmp"/><Relationship Id="rId5" Type="http://schemas.openxmlformats.org/officeDocument/2006/relationships/hyperlink" Target="https://codewith.mu/en/tutorials/" TargetMode="Externa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hyperlink" Target="https://codewith.mu/en/tutorials/" TargetMode="External"/><Relationship Id="rId5" Type="http://schemas.openxmlformats.org/officeDocument/2006/relationships/image" Target="../media/image8.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hyperlink" Target="https://codewith.mu/en/tutorials/" TargetMode="External"/><Relationship Id="rId5" Type="http://schemas.openxmlformats.org/officeDocument/2006/relationships/image" Target="../media/image8.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hyperlink" Target="https://codewith.mu/en/tutorials/" TargetMode="External"/><Relationship Id="rId5" Type="http://schemas.openxmlformats.org/officeDocument/2006/relationships/image" Target="../media/image8.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2.png"/><Relationship Id="rId4" Type="http://schemas.microsoft.com/office/2017/06/relationships/model3d" Target="../media/model3d1.glb"/></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33.png"/><Relationship Id="rId4" Type="http://schemas.microsoft.com/office/2017/06/relationships/model3d" Target="../media/model3d2.glb"/></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hyperlink" Target="https://www.flickr.com/photos/xmodulo/14522157584/"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jpg"/><Relationship Id="rId5" Type="http://schemas.openxmlformats.org/officeDocument/2006/relationships/hyperlink" Target="https://fr.wikipedia.org/wiki/Microsoft_Excel" TargetMode="External"/><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hyperlink" Target="https://codewith.mu/en/tutorial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tmp"/><Relationship Id="rId5" Type="http://schemas.openxmlformats.org/officeDocument/2006/relationships/hyperlink" Target="https://fr.wikipedia.org/wiki/Microsoft_Excel" TargetMode="Externa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tmp"/><Relationship Id="rId5" Type="http://schemas.openxmlformats.org/officeDocument/2006/relationships/hyperlink" Target="https://fr.wikipedia.org/wiki/Microsoft_Excel" TargetMode="Externa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3.tmp"/><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tmp"/><Relationship Id="rId5" Type="http://schemas.openxmlformats.org/officeDocument/2006/relationships/hyperlink" Target="https://fr.wikipedia.org/wiki/Microsoft_Excel" TargetMode="Externa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tmp"/><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4.tmp"/><Relationship Id="rId5" Type="http://schemas.openxmlformats.org/officeDocument/2006/relationships/hyperlink" Target="https://fr.wikipedia.org/wiki/Microsoft_Excel" TargetMode="Externa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6.tmp"/><Relationship Id="rId5" Type="http://schemas.openxmlformats.org/officeDocument/2006/relationships/hyperlink" Target="https://fr.wikipedia.org/wiki/Microsoft_Excel" TargetMode="Externa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6" name="Google Shape;106;p1"/>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dirty="0"/>
          </a:p>
        </p:txBody>
      </p:sp>
      <p:sp>
        <p:nvSpPr>
          <p:cNvPr id="107" name="Google Shape;107;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a:p>
        </p:txBody>
      </p:sp>
      <p:pic>
        <p:nvPicPr>
          <p:cNvPr id="110" name="Google Shape;110;p1" title="download.png"/>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TextBox 1">
            <a:extLst>
              <a:ext uri="{FF2B5EF4-FFF2-40B4-BE49-F238E27FC236}">
                <a16:creationId xmlns:a16="http://schemas.microsoft.com/office/drawing/2014/main" id="{0CB896C4-91E0-CFFA-5834-D28ACE77A1BB}"/>
              </a:ext>
            </a:extLst>
          </p:cNvPr>
          <p:cNvSpPr txBox="1"/>
          <p:nvPr/>
        </p:nvSpPr>
        <p:spPr>
          <a:xfrm>
            <a:off x="976859" y="2105560"/>
            <a:ext cx="9698636" cy="1323439"/>
          </a:xfrm>
          <a:prstGeom prst="rect">
            <a:avLst/>
          </a:prstGeom>
          <a:noFill/>
        </p:spPr>
        <p:txBody>
          <a:bodyPr wrap="square" rtlCol="0">
            <a:spAutoFit/>
          </a:bodyPr>
          <a:lstStyle/>
          <a:p>
            <a:r>
              <a:rPr lang="en-US" sz="8000" dirty="0">
                <a:solidFill>
                  <a:schemeClr val="tx1"/>
                </a:solidFill>
                <a:latin typeface="Gill Sans Ultra Bold" panose="020B0A02020104020203" pitchFamily="34" charset="0"/>
                <a:cs typeface="Dreaming Outloud Script Pro" panose="03050502040304050704" pitchFamily="66" charset="0"/>
              </a:rPr>
              <a:t>MARKETING</a:t>
            </a:r>
          </a:p>
        </p:txBody>
      </p:sp>
      <p:sp>
        <p:nvSpPr>
          <p:cNvPr id="3" name="TextBox 2">
            <a:extLst>
              <a:ext uri="{FF2B5EF4-FFF2-40B4-BE49-F238E27FC236}">
                <a16:creationId xmlns:a16="http://schemas.microsoft.com/office/drawing/2014/main" id="{43BD412E-816A-9F3B-23A5-8BE4AE1819AE}"/>
              </a:ext>
            </a:extLst>
          </p:cNvPr>
          <p:cNvSpPr txBox="1"/>
          <p:nvPr/>
        </p:nvSpPr>
        <p:spPr>
          <a:xfrm>
            <a:off x="4334690" y="3044279"/>
            <a:ext cx="5833028" cy="769441"/>
          </a:xfrm>
          <a:prstGeom prst="rect">
            <a:avLst/>
          </a:prstGeom>
          <a:noFill/>
        </p:spPr>
        <p:txBody>
          <a:bodyPr wrap="square" rtlCol="0">
            <a:spAutoFit/>
          </a:bodyPr>
          <a:lstStyle/>
          <a:p>
            <a:r>
              <a:rPr lang="en-US" sz="4400" dirty="0">
                <a:latin typeface="Berlin Sans FB Demi" panose="020E0802020502020306" pitchFamily="34" charset="0"/>
              </a:rPr>
              <a:t>PERFORMANCE</a:t>
            </a:r>
          </a:p>
        </p:txBody>
      </p:sp>
      <p:sp>
        <p:nvSpPr>
          <p:cNvPr id="4" name="TextBox 3">
            <a:extLst>
              <a:ext uri="{FF2B5EF4-FFF2-40B4-BE49-F238E27FC236}">
                <a16:creationId xmlns:a16="http://schemas.microsoft.com/office/drawing/2014/main" id="{49640848-D1CC-D7F4-559A-538ACAC0F652}"/>
              </a:ext>
            </a:extLst>
          </p:cNvPr>
          <p:cNvSpPr txBox="1"/>
          <p:nvPr/>
        </p:nvSpPr>
        <p:spPr>
          <a:xfrm>
            <a:off x="7251204" y="3598277"/>
            <a:ext cx="4273062" cy="769441"/>
          </a:xfrm>
          <a:prstGeom prst="rect">
            <a:avLst/>
          </a:prstGeom>
          <a:noFill/>
        </p:spPr>
        <p:txBody>
          <a:bodyPr wrap="square" rtlCol="0">
            <a:spAutoFit/>
          </a:bodyPr>
          <a:lstStyle/>
          <a:p>
            <a:r>
              <a:rPr lang="en-US" sz="4400" dirty="0">
                <a:latin typeface="Berlin Sans FB Demi" panose="020E0802020502020306" pitchFamily="34" charset="0"/>
              </a:rPr>
              <a:t>ANALYSIS</a:t>
            </a:r>
          </a:p>
        </p:txBody>
      </p:sp>
      <p:pic>
        <p:nvPicPr>
          <p:cNvPr id="5" name="Picture 4">
            <a:extLst>
              <a:ext uri="{FF2B5EF4-FFF2-40B4-BE49-F238E27FC236}">
                <a16:creationId xmlns:a16="http://schemas.microsoft.com/office/drawing/2014/main" id="{F9E40FB1-7033-DA7F-130B-A69AE51BB83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31961" y="2105560"/>
            <a:ext cx="1720983" cy="1408078"/>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1579ADE1-C81C-F3BA-50A4-C3C3A2E1DFD4}"/>
            </a:ext>
          </a:extLst>
        </p:cNvPr>
        <p:cNvGrpSpPr/>
        <p:nvPr/>
      </p:nvGrpSpPr>
      <p:grpSpPr>
        <a:xfrm>
          <a:off x="0" y="0"/>
          <a:ext cx="0" cy="0"/>
          <a:chOff x="0" y="0"/>
          <a:chExt cx="0" cy="0"/>
        </a:xfrm>
      </p:grpSpPr>
      <p:sp>
        <p:nvSpPr>
          <p:cNvPr id="146" name="Google Shape;146;p5">
            <a:extLst>
              <a:ext uri="{FF2B5EF4-FFF2-40B4-BE49-F238E27FC236}">
                <a16:creationId xmlns:a16="http://schemas.microsoft.com/office/drawing/2014/main" id="{7FE63566-C2AC-9913-9F11-35112702DE9B}"/>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47" name="Google Shape;147;p5">
            <a:extLst>
              <a:ext uri="{FF2B5EF4-FFF2-40B4-BE49-F238E27FC236}">
                <a16:creationId xmlns:a16="http://schemas.microsoft.com/office/drawing/2014/main" id="{905AB6D9-4503-C658-9BD8-5337D10FAA70}"/>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148" name="Google Shape;148;p5">
            <a:extLst>
              <a:ext uri="{FF2B5EF4-FFF2-40B4-BE49-F238E27FC236}">
                <a16:creationId xmlns:a16="http://schemas.microsoft.com/office/drawing/2014/main" id="{486A6243-3098-C81B-5193-8EDFA71938F8}"/>
              </a:ext>
            </a:extLst>
          </p:cNvPr>
          <p:cNvSpPr txBox="1"/>
          <p:nvPr/>
        </p:nvSpPr>
        <p:spPr>
          <a:xfrm>
            <a:off x="323665" y="1347629"/>
            <a:ext cx="3111685" cy="365125"/>
          </a:xfrm>
          <a:prstGeom prst="rect">
            <a:avLst/>
          </a:prstGeom>
          <a:noFill/>
          <a:ln>
            <a:noFill/>
          </a:ln>
        </p:spPr>
        <p:txBody>
          <a:bodyPr spcFirstLastPara="1" wrap="square" lIns="91425" tIns="45700" rIns="91425" bIns="45700" anchor="t" anchorCtr="0">
            <a:normAutofit fontScale="97500"/>
          </a:bodyPr>
          <a:lstStyle/>
          <a:p>
            <a:pPr marL="0" marR="0" lvl="0" indent="0" algn="l" rtl="0">
              <a:lnSpc>
                <a:spcPct val="90000"/>
              </a:lnSpc>
              <a:spcBef>
                <a:spcPts val="0"/>
              </a:spcBef>
              <a:spcAft>
                <a:spcPts val="0"/>
              </a:spcAft>
              <a:buClr>
                <a:srgbClr val="FF0000"/>
              </a:buClr>
              <a:buSzPct val="100000"/>
              <a:buFont typeface="Arial"/>
              <a:buNone/>
            </a:pPr>
            <a:endParaRPr dirty="0"/>
          </a:p>
        </p:txBody>
      </p:sp>
      <p:pic>
        <p:nvPicPr>
          <p:cNvPr id="155" name="Google Shape;155;p5" title="download.png">
            <a:extLst>
              <a:ext uri="{FF2B5EF4-FFF2-40B4-BE49-F238E27FC236}">
                <a16:creationId xmlns:a16="http://schemas.microsoft.com/office/drawing/2014/main" id="{C58599B5-D4BC-8942-B0B0-5472A0F0F783}"/>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Google Shape;138;p4">
            <a:extLst>
              <a:ext uri="{FF2B5EF4-FFF2-40B4-BE49-F238E27FC236}">
                <a16:creationId xmlns:a16="http://schemas.microsoft.com/office/drawing/2014/main" id="{7A9484E1-8279-B74F-FB4B-B4392D5BE5ED}"/>
              </a:ext>
            </a:extLst>
          </p:cNvPr>
          <p:cNvSpPr txBox="1"/>
          <p:nvPr/>
        </p:nvSpPr>
        <p:spPr>
          <a:xfrm>
            <a:off x="604977" y="1336471"/>
            <a:ext cx="105156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D0D0D"/>
              </a:buClr>
              <a:buSzPts val="2400"/>
              <a:buFont typeface="Arial"/>
              <a:buNone/>
            </a:pPr>
            <a:endParaRPr sz="6600" b="1" i="0" u="none" strike="noStrike" cap="none" dirty="0">
              <a:solidFill>
                <a:srgbClr val="0D0D0D"/>
              </a:solidFill>
              <a:latin typeface="Arial"/>
              <a:ea typeface="Arial"/>
              <a:cs typeface="Arial"/>
              <a:sym typeface="Arial"/>
            </a:endParaRPr>
          </a:p>
        </p:txBody>
      </p:sp>
      <p:sp>
        <p:nvSpPr>
          <p:cNvPr id="3" name="TextBox 2">
            <a:extLst>
              <a:ext uri="{FF2B5EF4-FFF2-40B4-BE49-F238E27FC236}">
                <a16:creationId xmlns:a16="http://schemas.microsoft.com/office/drawing/2014/main" id="{D7EFFEF6-E2B0-E567-B107-A08108A3DB59}"/>
              </a:ext>
            </a:extLst>
          </p:cNvPr>
          <p:cNvSpPr txBox="1"/>
          <p:nvPr/>
        </p:nvSpPr>
        <p:spPr>
          <a:xfrm>
            <a:off x="2472129" y="824409"/>
            <a:ext cx="3111684" cy="769441"/>
          </a:xfrm>
          <a:prstGeom prst="rect">
            <a:avLst/>
          </a:prstGeom>
          <a:noFill/>
        </p:spPr>
        <p:txBody>
          <a:bodyPr wrap="square" rtlCol="0">
            <a:spAutoFit/>
          </a:bodyPr>
          <a:lstStyle/>
          <a:p>
            <a:r>
              <a:rPr lang="en-US" sz="4400" dirty="0">
                <a:solidFill>
                  <a:schemeClr val="accent6">
                    <a:lumMod val="50000"/>
                  </a:schemeClr>
                </a:solidFill>
                <a:latin typeface="Berlin Sans FB Demi" panose="020E0802020502020306" pitchFamily="34" charset="0"/>
                <a:cs typeface="Dreaming Outloud Script Pro" panose="03050502040304050704" pitchFamily="66" charset="0"/>
              </a:rPr>
              <a:t>EXCEL :</a:t>
            </a:r>
          </a:p>
        </p:txBody>
      </p:sp>
      <p:pic>
        <p:nvPicPr>
          <p:cNvPr id="4" name="Picture 3" descr="A green square with a white x on it&#10;&#10;AI-generated content may be incorrect.">
            <a:extLst>
              <a:ext uri="{FF2B5EF4-FFF2-40B4-BE49-F238E27FC236}">
                <a16:creationId xmlns:a16="http://schemas.microsoft.com/office/drawing/2014/main" id="{EDDC245F-AADE-E995-AF39-521370EFAE32}"/>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732772" y="813251"/>
            <a:ext cx="739357" cy="694624"/>
          </a:xfrm>
          <a:prstGeom prst="rect">
            <a:avLst/>
          </a:prstGeom>
        </p:spPr>
      </p:pic>
      <p:sp>
        <p:nvSpPr>
          <p:cNvPr id="5" name="TextBox 4">
            <a:extLst>
              <a:ext uri="{FF2B5EF4-FFF2-40B4-BE49-F238E27FC236}">
                <a16:creationId xmlns:a16="http://schemas.microsoft.com/office/drawing/2014/main" id="{0158CF71-0C5D-06E5-F4F5-B55540759A29}"/>
              </a:ext>
            </a:extLst>
          </p:cNvPr>
          <p:cNvSpPr txBox="1"/>
          <p:nvPr/>
        </p:nvSpPr>
        <p:spPr>
          <a:xfrm>
            <a:off x="436338" y="1844302"/>
            <a:ext cx="5426439" cy="523220"/>
          </a:xfrm>
          <a:prstGeom prst="rect">
            <a:avLst/>
          </a:prstGeom>
          <a:noFill/>
        </p:spPr>
        <p:txBody>
          <a:bodyPr wrap="square" rtlCol="0">
            <a:spAutoFit/>
          </a:bodyPr>
          <a:lstStyle/>
          <a:p>
            <a:r>
              <a:rPr lang="en-US" sz="2800" b="1" dirty="0">
                <a:solidFill>
                  <a:schemeClr val="accent6">
                    <a:lumMod val="50000"/>
                  </a:schemeClr>
                </a:solidFill>
              </a:rPr>
              <a:t>Analysis :</a:t>
            </a:r>
          </a:p>
        </p:txBody>
      </p:sp>
      <p:pic>
        <p:nvPicPr>
          <p:cNvPr id="10" name="Picture 9" descr="A close-up of a number&#10;&#10;AI-generated content may be incorrect.">
            <a:extLst>
              <a:ext uri="{FF2B5EF4-FFF2-40B4-BE49-F238E27FC236}">
                <a16:creationId xmlns:a16="http://schemas.microsoft.com/office/drawing/2014/main" id="{60676FA9-323E-2A29-8B4B-7D3734A23DCD}"/>
              </a:ext>
            </a:extLst>
          </p:cNvPr>
          <p:cNvPicPr>
            <a:picLocks noChangeAspect="1"/>
          </p:cNvPicPr>
          <p:nvPr/>
        </p:nvPicPr>
        <p:blipFill>
          <a:blip r:embed="rId6"/>
          <a:stretch>
            <a:fillRect/>
          </a:stretch>
        </p:blipFill>
        <p:spPr>
          <a:xfrm>
            <a:off x="2209800" y="3114445"/>
            <a:ext cx="7668695" cy="1829055"/>
          </a:xfrm>
          <a:prstGeom prst="rect">
            <a:avLst/>
          </a:prstGeom>
        </p:spPr>
      </p:pic>
      <p:sp>
        <p:nvSpPr>
          <p:cNvPr id="11" name="TextBox 10">
            <a:extLst>
              <a:ext uri="{FF2B5EF4-FFF2-40B4-BE49-F238E27FC236}">
                <a16:creationId xmlns:a16="http://schemas.microsoft.com/office/drawing/2014/main" id="{C69D9EC7-0673-E281-6A7E-95BB59BA7AC2}"/>
              </a:ext>
            </a:extLst>
          </p:cNvPr>
          <p:cNvSpPr txBox="1"/>
          <p:nvPr/>
        </p:nvSpPr>
        <p:spPr>
          <a:xfrm>
            <a:off x="2624277" y="2038664"/>
            <a:ext cx="6476999" cy="523220"/>
          </a:xfrm>
          <a:prstGeom prst="rect">
            <a:avLst/>
          </a:prstGeom>
          <a:noFill/>
        </p:spPr>
        <p:txBody>
          <a:bodyPr wrap="square" rtlCol="0">
            <a:spAutoFit/>
          </a:bodyPr>
          <a:lstStyle/>
          <a:p>
            <a:pPr marL="285750" indent="-285750">
              <a:buFontTx/>
              <a:buChar char="-"/>
            </a:pPr>
            <a:r>
              <a:rPr lang="en-US" dirty="0"/>
              <a:t>And also you can see the breakdown overall :</a:t>
            </a:r>
          </a:p>
          <a:p>
            <a:pPr marL="285750" indent="-285750">
              <a:buFontTx/>
              <a:buChar char="-"/>
            </a:pPr>
            <a:r>
              <a:rPr lang="en-US" dirty="0"/>
              <a:t>Count of campaigns/ revenues/ budgets/ units / products</a:t>
            </a:r>
          </a:p>
        </p:txBody>
      </p:sp>
    </p:spTree>
    <p:extLst>
      <p:ext uri="{BB962C8B-B14F-4D97-AF65-F5344CB8AC3E}">
        <p14:creationId xmlns:p14="http://schemas.microsoft.com/office/powerpoint/2010/main" val="3197644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E82DA019-3C44-CDE6-190E-5B2B7BADE4C8}"/>
            </a:ext>
          </a:extLst>
        </p:cNvPr>
        <p:cNvGrpSpPr/>
        <p:nvPr/>
      </p:nvGrpSpPr>
      <p:grpSpPr>
        <a:xfrm>
          <a:off x="0" y="0"/>
          <a:ext cx="0" cy="0"/>
          <a:chOff x="0" y="0"/>
          <a:chExt cx="0" cy="0"/>
        </a:xfrm>
      </p:grpSpPr>
      <p:sp>
        <p:nvSpPr>
          <p:cNvPr id="146" name="Google Shape;146;p5">
            <a:extLst>
              <a:ext uri="{FF2B5EF4-FFF2-40B4-BE49-F238E27FC236}">
                <a16:creationId xmlns:a16="http://schemas.microsoft.com/office/drawing/2014/main" id="{46168A79-08F0-E114-24B1-36E0D33FD154}"/>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47" name="Google Shape;147;p5">
            <a:extLst>
              <a:ext uri="{FF2B5EF4-FFF2-40B4-BE49-F238E27FC236}">
                <a16:creationId xmlns:a16="http://schemas.microsoft.com/office/drawing/2014/main" id="{440EDD99-06CD-582C-E647-EEB9A28F1356}"/>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
        <p:nvSpPr>
          <p:cNvPr id="148" name="Google Shape;148;p5">
            <a:extLst>
              <a:ext uri="{FF2B5EF4-FFF2-40B4-BE49-F238E27FC236}">
                <a16:creationId xmlns:a16="http://schemas.microsoft.com/office/drawing/2014/main" id="{61B8E767-AA94-EC3B-A5BC-BB187BCB78B1}"/>
              </a:ext>
            </a:extLst>
          </p:cNvPr>
          <p:cNvSpPr txBox="1"/>
          <p:nvPr/>
        </p:nvSpPr>
        <p:spPr>
          <a:xfrm>
            <a:off x="323665" y="1347629"/>
            <a:ext cx="3111685" cy="365125"/>
          </a:xfrm>
          <a:prstGeom prst="rect">
            <a:avLst/>
          </a:prstGeom>
          <a:noFill/>
          <a:ln>
            <a:noFill/>
          </a:ln>
        </p:spPr>
        <p:txBody>
          <a:bodyPr spcFirstLastPara="1" wrap="square" lIns="91425" tIns="45700" rIns="91425" bIns="45700" anchor="t" anchorCtr="0">
            <a:normAutofit fontScale="97500"/>
          </a:bodyPr>
          <a:lstStyle/>
          <a:p>
            <a:pPr marL="0" marR="0" lvl="0" indent="0" algn="l" rtl="0">
              <a:lnSpc>
                <a:spcPct val="90000"/>
              </a:lnSpc>
              <a:spcBef>
                <a:spcPts val="0"/>
              </a:spcBef>
              <a:spcAft>
                <a:spcPts val="0"/>
              </a:spcAft>
              <a:buClr>
                <a:srgbClr val="FF0000"/>
              </a:buClr>
              <a:buSzPct val="100000"/>
              <a:buFont typeface="Arial"/>
              <a:buNone/>
            </a:pPr>
            <a:endParaRPr dirty="0"/>
          </a:p>
        </p:txBody>
      </p:sp>
      <p:pic>
        <p:nvPicPr>
          <p:cNvPr id="155" name="Google Shape;155;p5" title="download.png">
            <a:extLst>
              <a:ext uri="{FF2B5EF4-FFF2-40B4-BE49-F238E27FC236}">
                <a16:creationId xmlns:a16="http://schemas.microsoft.com/office/drawing/2014/main" id="{0521AE88-0F19-BE7A-F1E0-9B41307C651E}"/>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Google Shape;138;p4">
            <a:extLst>
              <a:ext uri="{FF2B5EF4-FFF2-40B4-BE49-F238E27FC236}">
                <a16:creationId xmlns:a16="http://schemas.microsoft.com/office/drawing/2014/main" id="{1CE6DFAD-A5DC-9F55-D541-B48B34013EEF}"/>
              </a:ext>
            </a:extLst>
          </p:cNvPr>
          <p:cNvSpPr txBox="1"/>
          <p:nvPr/>
        </p:nvSpPr>
        <p:spPr>
          <a:xfrm>
            <a:off x="604977" y="1336471"/>
            <a:ext cx="105156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D0D0D"/>
              </a:buClr>
              <a:buSzPts val="2400"/>
              <a:buFont typeface="Arial"/>
              <a:buNone/>
            </a:pPr>
            <a:endParaRPr sz="6600" b="1" i="0" u="none" strike="noStrike" cap="none" dirty="0">
              <a:solidFill>
                <a:srgbClr val="0D0D0D"/>
              </a:solidFill>
              <a:latin typeface="Arial"/>
              <a:ea typeface="Arial"/>
              <a:cs typeface="Arial"/>
              <a:sym typeface="Arial"/>
            </a:endParaRPr>
          </a:p>
        </p:txBody>
      </p:sp>
      <p:sp>
        <p:nvSpPr>
          <p:cNvPr id="3" name="TextBox 2">
            <a:extLst>
              <a:ext uri="{FF2B5EF4-FFF2-40B4-BE49-F238E27FC236}">
                <a16:creationId xmlns:a16="http://schemas.microsoft.com/office/drawing/2014/main" id="{4E8F6F37-B2E0-4283-523C-0AE7C669A3B4}"/>
              </a:ext>
            </a:extLst>
          </p:cNvPr>
          <p:cNvSpPr txBox="1"/>
          <p:nvPr/>
        </p:nvSpPr>
        <p:spPr>
          <a:xfrm>
            <a:off x="2472129" y="824409"/>
            <a:ext cx="3111684" cy="769441"/>
          </a:xfrm>
          <a:prstGeom prst="rect">
            <a:avLst/>
          </a:prstGeom>
          <a:noFill/>
        </p:spPr>
        <p:txBody>
          <a:bodyPr wrap="square" rtlCol="0">
            <a:spAutoFit/>
          </a:bodyPr>
          <a:lstStyle/>
          <a:p>
            <a:r>
              <a:rPr lang="en-US" sz="4400" dirty="0">
                <a:solidFill>
                  <a:schemeClr val="accent6">
                    <a:lumMod val="50000"/>
                  </a:schemeClr>
                </a:solidFill>
                <a:latin typeface="Berlin Sans FB Demi" panose="020E0802020502020306" pitchFamily="34" charset="0"/>
                <a:cs typeface="Dreaming Outloud Script Pro" panose="03050502040304050704" pitchFamily="66" charset="0"/>
              </a:rPr>
              <a:t>EXCEL :</a:t>
            </a:r>
          </a:p>
        </p:txBody>
      </p:sp>
      <p:pic>
        <p:nvPicPr>
          <p:cNvPr id="4" name="Picture 3" descr="A green square with a white x on it&#10;&#10;AI-generated content may be incorrect.">
            <a:extLst>
              <a:ext uri="{FF2B5EF4-FFF2-40B4-BE49-F238E27FC236}">
                <a16:creationId xmlns:a16="http://schemas.microsoft.com/office/drawing/2014/main" id="{A2B199CD-900E-DA58-C358-899E5F372A6A}"/>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732772" y="813251"/>
            <a:ext cx="739357" cy="694624"/>
          </a:xfrm>
          <a:prstGeom prst="rect">
            <a:avLst/>
          </a:prstGeom>
        </p:spPr>
      </p:pic>
      <p:sp>
        <p:nvSpPr>
          <p:cNvPr id="5" name="TextBox 4">
            <a:extLst>
              <a:ext uri="{FF2B5EF4-FFF2-40B4-BE49-F238E27FC236}">
                <a16:creationId xmlns:a16="http://schemas.microsoft.com/office/drawing/2014/main" id="{E15183D5-674E-3F1F-70A7-26A137F219A1}"/>
              </a:ext>
            </a:extLst>
          </p:cNvPr>
          <p:cNvSpPr txBox="1"/>
          <p:nvPr/>
        </p:nvSpPr>
        <p:spPr>
          <a:xfrm>
            <a:off x="578042" y="1855460"/>
            <a:ext cx="5426439" cy="523220"/>
          </a:xfrm>
          <a:prstGeom prst="rect">
            <a:avLst/>
          </a:prstGeom>
          <a:noFill/>
        </p:spPr>
        <p:txBody>
          <a:bodyPr wrap="square" rtlCol="0">
            <a:spAutoFit/>
          </a:bodyPr>
          <a:lstStyle/>
          <a:p>
            <a:r>
              <a:rPr lang="en-US" sz="2800" b="1" dirty="0">
                <a:solidFill>
                  <a:schemeClr val="accent6">
                    <a:lumMod val="50000"/>
                  </a:schemeClr>
                </a:solidFill>
              </a:rPr>
              <a:t>Visualization :</a:t>
            </a:r>
          </a:p>
        </p:txBody>
      </p:sp>
      <p:pic>
        <p:nvPicPr>
          <p:cNvPr id="9" name="Picture 8" descr="A screenshot of a computer&#10;&#10;AI-generated content may be incorrect.">
            <a:extLst>
              <a:ext uri="{FF2B5EF4-FFF2-40B4-BE49-F238E27FC236}">
                <a16:creationId xmlns:a16="http://schemas.microsoft.com/office/drawing/2014/main" id="{AAE93D8F-39AE-84F2-8440-D55511A58261}"/>
              </a:ext>
            </a:extLst>
          </p:cNvPr>
          <p:cNvPicPr>
            <a:picLocks noChangeAspect="1"/>
          </p:cNvPicPr>
          <p:nvPr/>
        </p:nvPicPr>
        <p:blipFill>
          <a:blip r:embed="rId6"/>
          <a:stretch>
            <a:fillRect/>
          </a:stretch>
        </p:blipFill>
        <p:spPr>
          <a:xfrm>
            <a:off x="755934" y="2324313"/>
            <a:ext cx="10680132" cy="3924291"/>
          </a:xfrm>
          <a:prstGeom prst="rect">
            <a:avLst/>
          </a:prstGeom>
        </p:spPr>
      </p:pic>
    </p:spTree>
    <p:extLst>
      <p:ext uri="{BB962C8B-B14F-4D97-AF65-F5344CB8AC3E}">
        <p14:creationId xmlns:p14="http://schemas.microsoft.com/office/powerpoint/2010/main" val="433605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520C2533-C03A-A91B-BF76-198029057AFB}"/>
            </a:ext>
          </a:extLst>
        </p:cNvPr>
        <p:cNvGrpSpPr/>
        <p:nvPr/>
      </p:nvGrpSpPr>
      <p:grpSpPr>
        <a:xfrm>
          <a:off x="0" y="0"/>
          <a:ext cx="0" cy="0"/>
          <a:chOff x="0" y="0"/>
          <a:chExt cx="0" cy="0"/>
        </a:xfrm>
      </p:grpSpPr>
      <p:sp>
        <p:nvSpPr>
          <p:cNvPr id="146" name="Google Shape;146;p5">
            <a:extLst>
              <a:ext uri="{FF2B5EF4-FFF2-40B4-BE49-F238E27FC236}">
                <a16:creationId xmlns:a16="http://schemas.microsoft.com/office/drawing/2014/main" id="{BCC5FFD2-1B44-ED19-69EB-E857F9771BFD}"/>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47" name="Google Shape;147;p5">
            <a:extLst>
              <a:ext uri="{FF2B5EF4-FFF2-40B4-BE49-F238E27FC236}">
                <a16:creationId xmlns:a16="http://schemas.microsoft.com/office/drawing/2014/main" id="{E08AE6F8-B664-9EC5-4457-C4A0C757AD58}"/>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148" name="Google Shape;148;p5">
            <a:extLst>
              <a:ext uri="{FF2B5EF4-FFF2-40B4-BE49-F238E27FC236}">
                <a16:creationId xmlns:a16="http://schemas.microsoft.com/office/drawing/2014/main" id="{F2058C8E-8FB2-EE7A-FAB4-7FB23856575D}"/>
              </a:ext>
            </a:extLst>
          </p:cNvPr>
          <p:cNvSpPr txBox="1"/>
          <p:nvPr/>
        </p:nvSpPr>
        <p:spPr>
          <a:xfrm>
            <a:off x="323665" y="1347629"/>
            <a:ext cx="3111685" cy="365125"/>
          </a:xfrm>
          <a:prstGeom prst="rect">
            <a:avLst/>
          </a:prstGeom>
          <a:noFill/>
          <a:ln>
            <a:noFill/>
          </a:ln>
        </p:spPr>
        <p:txBody>
          <a:bodyPr spcFirstLastPara="1" wrap="square" lIns="91425" tIns="45700" rIns="91425" bIns="45700" anchor="t" anchorCtr="0">
            <a:normAutofit fontScale="97500"/>
          </a:bodyPr>
          <a:lstStyle/>
          <a:p>
            <a:pPr marL="0" marR="0" lvl="0" indent="0" algn="l" rtl="0">
              <a:lnSpc>
                <a:spcPct val="90000"/>
              </a:lnSpc>
              <a:spcBef>
                <a:spcPts val="0"/>
              </a:spcBef>
              <a:spcAft>
                <a:spcPts val="0"/>
              </a:spcAft>
              <a:buClr>
                <a:srgbClr val="FF0000"/>
              </a:buClr>
              <a:buSzPct val="100000"/>
              <a:buFont typeface="Arial"/>
              <a:buNone/>
            </a:pPr>
            <a:endParaRPr dirty="0"/>
          </a:p>
        </p:txBody>
      </p:sp>
      <p:pic>
        <p:nvPicPr>
          <p:cNvPr id="155" name="Google Shape;155;p5" title="download.png">
            <a:extLst>
              <a:ext uri="{FF2B5EF4-FFF2-40B4-BE49-F238E27FC236}">
                <a16:creationId xmlns:a16="http://schemas.microsoft.com/office/drawing/2014/main" id="{4C536A57-E800-C2C5-317B-83E6E77CE2E0}"/>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Google Shape;138;p4">
            <a:extLst>
              <a:ext uri="{FF2B5EF4-FFF2-40B4-BE49-F238E27FC236}">
                <a16:creationId xmlns:a16="http://schemas.microsoft.com/office/drawing/2014/main" id="{A206B779-7C97-A922-C3B2-0DBDEE262FAA}"/>
              </a:ext>
            </a:extLst>
          </p:cNvPr>
          <p:cNvSpPr txBox="1"/>
          <p:nvPr/>
        </p:nvSpPr>
        <p:spPr>
          <a:xfrm>
            <a:off x="604977" y="1336471"/>
            <a:ext cx="105156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D0D0D"/>
              </a:buClr>
              <a:buSzPts val="2400"/>
              <a:buFont typeface="Arial"/>
              <a:buNone/>
            </a:pPr>
            <a:endParaRPr sz="6600" b="1" i="0" u="none" strike="noStrike" cap="none" dirty="0">
              <a:solidFill>
                <a:srgbClr val="0D0D0D"/>
              </a:solidFill>
              <a:latin typeface="Arial"/>
              <a:ea typeface="Arial"/>
              <a:cs typeface="Arial"/>
              <a:sym typeface="Arial"/>
            </a:endParaRPr>
          </a:p>
        </p:txBody>
      </p:sp>
      <p:sp>
        <p:nvSpPr>
          <p:cNvPr id="3" name="TextBox 2">
            <a:extLst>
              <a:ext uri="{FF2B5EF4-FFF2-40B4-BE49-F238E27FC236}">
                <a16:creationId xmlns:a16="http://schemas.microsoft.com/office/drawing/2014/main" id="{C03112C9-2E24-AD52-C44A-4FE8A9BF60EA}"/>
              </a:ext>
            </a:extLst>
          </p:cNvPr>
          <p:cNvSpPr txBox="1"/>
          <p:nvPr/>
        </p:nvSpPr>
        <p:spPr>
          <a:xfrm>
            <a:off x="2472129" y="824409"/>
            <a:ext cx="3111684" cy="769441"/>
          </a:xfrm>
          <a:prstGeom prst="rect">
            <a:avLst/>
          </a:prstGeom>
          <a:noFill/>
        </p:spPr>
        <p:txBody>
          <a:bodyPr wrap="square" rtlCol="0">
            <a:spAutoFit/>
          </a:bodyPr>
          <a:lstStyle/>
          <a:p>
            <a:r>
              <a:rPr lang="en-US" sz="4400" dirty="0">
                <a:solidFill>
                  <a:schemeClr val="accent6">
                    <a:lumMod val="50000"/>
                  </a:schemeClr>
                </a:solidFill>
                <a:latin typeface="Berlin Sans FB Demi" panose="020E0802020502020306" pitchFamily="34" charset="0"/>
                <a:cs typeface="Dreaming Outloud Script Pro" panose="03050502040304050704" pitchFamily="66" charset="0"/>
              </a:rPr>
              <a:t>EXCEL :</a:t>
            </a:r>
          </a:p>
        </p:txBody>
      </p:sp>
      <p:pic>
        <p:nvPicPr>
          <p:cNvPr id="4" name="Picture 3" descr="A green square with a white x on it&#10;&#10;AI-generated content may be incorrect.">
            <a:extLst>
              <a:ext uri="{FF2B5EF4-FFF2-40B4-BE49-F238E27FC236}">
                <a16:creationId xmlns:a16="http://schemas.microsoft.com/office/drawing/2014/main" id="{49663274-715B-17AA-5150-25F9E657C7EC}"/>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732772" y="813251"/>
            <a:ext cx="739357" cy="694624"/>
          </a:xfrm>
          <a:prstGeom prst="rect">
            <a:avLst/>
          </a:prstGeom>
        </p:spPr>
      </p:pic>
      <p:sp>
        <p:nvSpPr>
          <p:cNvPr id="5" name="TextBox 4">
            <a:extLst>
              <a:ext uri="{FF2B5EF4-FFF2-40B4-BE49-F238E27FC236}">
                <a16:creationId xmlns:a16="http://schemas.microsoft.com/office/drawing/2014/main" id="{CE450FA8-94E8-8F8B-B4BE-9416CCBD9D79}"/>
              </a:ext>
            </a:extLst>
          </p:cNvPr>
          <p:cNvSpPr txBox="1"/>
          <p:nvPr/>
        </p:nvSpPr>
        <p:spPr>
          <a:xfrm>
            <a:off x="578042" y="1855460"/>
            <a:ext cx="5426439" cy="523220"/>
          </a:xfrm>
          <a:prstGeom prst="rect">
            <a:avLst/>
          </a:prstGeom>
          <a:noFill/>
        </p:spPr>
        <p:txBody>
          <a:bodyPr wrap="square" rtlCol="0">
            <a:spAutoFit/>
          </a:bodyPr>
          <a:lstStyle/>
          <a:p>
            <a:r>
              <a:rPr lang="en-US" sz="2800" b="1" dirty="0">
                <a:solidFill>
                  <a:schemeClr val="accent6">
                    <a:lumMod val="50000"/>
                  </a:schemeClr>
                </a:solidFill>
              </a:rPr>
              <a:t>Visualization :</a:t>
            </a:r>
          </a:p>
        </p:txBody>
      </p:sp>
      <p:pic>
        <p:nvPicPr>
          <p:cNvPr id="8" name="Picture 7" descr="A diagram of a diagram&#10;&#10;AI-generated content may be incorrect.">
            <a:extLst>
              <a:ext uri="{FF2B5EF4-FFF2-40B4-BE49-F238E27FC236}">
                <a16:creationId xmlns:a16="http://schemas.microsoft.com/office/drawing/2014/main" id="{B45DAE77-619F-061C-730F-4950710FE4A4}"/>
              </a:ext>
            </a:extLst>
          </p:cNvPr>
          <p:cNvPicPr>
            <a:picLocks noChangeAspect="1"/>
          </p:cNvPicPr>
          <p:nvPr/>
        </p:nvPicPr>
        <p:blipFill>
          <a:blip r:embed="rId6"/>
          <a:stretch>
            <a:fillRect/>
          </a:stretch>
        </p:blipFill>
        <p:spPr>
          <a:xfrm>
            <a:off x="838200" y="2343311"/>
            <a:ext cx="10763563" cy="3905293"/>
          </a:xfrm>
          <a:prstGeom prst="rect">
            <a:avLst/>
          </a:prstGeom>
        </p:spPr>
      </p:pic>
    </p:spTree>
    <p:extLst>
      <p:ext uri="{BB962C8B-B14F-4D97-AF65-F5344CB8AC3E}">
        <p14:creationId xmlns:p14="http://schemas.microsoft.com/office/powerpoint/2010/main" val="1342543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D19CEC9A-FE2D-F511-6C7A-3D8FAF5C8EA6}"/>
            </a:ext>
          </a:extLst>
        </p:cNvPr>
        <p:cNvGrpSpPr/>
        <p:nvPr/>
      </p:nvGrpSpPr>
      <p:grpSpPr>
        <a:xfrm>
          <a:off x="0" y="0"/>
          <a:ext cx="0" cy="0"/>
          <a:chOff x="0" y="0"/>
          <a:chExt cx="0" cy="0"/>
        </a:xfrm>
      </p:grpSpPr>
      <p:sp>
        <p:nvSpPr>
          <p:cNvPr id="146" name="Google Shape;146;p5">
            <a:extLst>
              <a:ext uri="{FF2B5EF4-FFF2-40B4-BE49-F238E27FC236}">
                <a16:creationId xmlns:a16="http://schemas.microsoft.com/office/drawing/2014/main" id="{937846D7-4646-6CF7-F626-837FAEE27775}"/>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47" name="Google Shape;147;p5">
            <a:extLst>
              <a:ext uri="{FF2B5EF4-FFF2-40B4-BE49-F238E27FC236}">
                <a16:creationId xmlns:a16="http://schemas.microsoft.com/office/drawing/2014/main" id="{BFD1BDD9-1F43-5524-B154-A679B0CCFD5E}"/>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148" name="Google Shape;148;p5">
            <a:extLst>
              <a:ext uri="{FF2B5EF4-FFF2-40B4-BE49-F238E27FC236}">
                <a16:creationId xmlns:a16="http://schemas.microsoft.com/office/drawing/2014/main" id="{AE9C85C8-5405-5618-B7F7-8D9569ABE36F}"/>
              </a:ext>
            </a:extLst>
          </p:cNvPr>
          <p:cNvSpPr txBox="1"/>
          <p:nvPr/>
        </p:nvSpPr>
        <p:spPr>
          <a:xfrm>
            <a:off x="323665" y="1347629"/>
            <a:ext cx="3111685" cy="365125"/>
          </a:xfrm>
          <a:prstGeom prst="rect">
            <a:avLst/>
          </a:prstGeom>
          <a:noFill/>
          <a:ln>
            <a:noFill/>
          </a:ln>
        </p:spPr>
        <p:txBody>
          <a:bodyPr spcFirstLastPara="1" wrap="square" lIns="91425" tIns="45700" rIns="91425" bIns="45700" anchor="t" anchorCtr="0">
            <a:normAutofit fontScale="97500"/>
          </a:bodyPr>
          <a:lstStyle/>
          <a:p>
            <a:pPr marL="0" marR="0" lvl="0" indent="0" algn="l" rtl="0">
              <a:lnSpc>
                <a:spcPct val="90000"/>
              </a:lnSpc>
              <a:spcBef>
                <a:spcPts val="0"/>
              </a:spcBef>
              <a:spcAft>
                <a:spcPts val="0"/>
              </a:spcAft>
              <a:buClr>
                <a:srgbClr val="FF0000"/>
              </a:buClr>
              <a:buSzPct val="100000"/>
              <a:buFont typeface="Arial"/>
              <a:buNone/>
            </a:pPr>
            <a:endParaRPr dirty="0"/>
          </a:p>
        </p:txBody>
      </p:sp>
      <p:pic>
        <p:nvPicPr>
          <p:cNvPr id="155" name="Google Shape;155;p5" title="download.png">
            <a:extLst>
              <a:ext uri="{FF2B5EF4-FFF2-40B4-BE49-F238E27FC236}">
                <a16:creationId xmlns:a16="http://schemas.microsoft.com/office/drawing/2014/main" id="{EEB5D0AD-BC45-67AF-D70B-FD4956FE6E98}"/>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Google Shape;138;p4">
            <a:extLst>
              <a:ext uri="{FF2B5EF4-FFF2-40B4-BE49-F238E27FC236}">
                <a16:creationId xmlns:a16="http://schemas.microsoft.com/office/drawing/2014/main" id="{0CF764E0-5CDC-4D27-01E1-459F34AA63A4}"/>
              </a:ext>
            </a:extLst>
          </p:cNvPr>
          <p:cNvSpPr txBox="1"/>
          <p:nvPr/>
        </p:nvSpPr>
        <p:spPr>
          <a:xfrm>
            <a:off x="604977" y="1336471"/>
            <a:ext cx="105156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D0D0D"/>
              </a:buClr>
              <a:buSzPts val="2400"/>
              <a:buFont typeface="Arial"/>
              <a:buNone/>
            </a:pPr>
            <a:endParaRPr sz="6600" b="1" i="0" u="none" strike="noStrike" cap="none" dirty="0">
              <a:solidFill>
                <a:srgbClr val="0D0D0D"/>
              </a:solidFill>
              <a:latin typeface="Arial"/>
              <a:ea typeface="Arial"/>
              <a:cs typeface="Arial"/>
              <a:sym typeface="Arial"/>
            </a:endParaRPr>
          </a:p>
        </p:txBody>
      </p:sp>
      <p:sp>
        <p:nvSpPr>
          <p:cNvPr id="3" name="TextBox 2">
            <a:extLst>
              <a:ext uri="{FF2B5EF4-FFF2-40B4-BE49-F238E27FC236}">
                <a16:creationId xmlns:a16="http://schemas.microsoft.com/office/drawing/2014/main" id="{DB44244B-1F62-6940-910A-8C34DBB8C610}"/>
              </a:ext>
            </a:extLst>
          </p:cNvPr>
          <p:cNvSpPr txBox="1"/>
          <p:nvPr/>
        </p:nvSpPr>
        <p:spPr>
          <a:xfrm>
            <a:off x="2472129" y="824409"/>
            <a:ext cx="3111684" cy="769441"/>
          </a:xfrm>
          <a:prstGeom prst="rect">
            <a:avLst/>
          </a:prstGeom>
          <a:noFill/>
        </p:spPr>
        <p:txBody>
          <a:bodyPr wrap="square" rtlCol="0">
            <a:spAutoFit/>
          </a:bodyPr>
          <a:lstStyle/>
          <a:p>
            <a:r>
              <a:rPr lang="en-US" sz="4400" dirty="0">
                <a:solidFill>
                  <a:schemeClr val="accent5">
                    <a:lumMod val="75000"/>
                  </a:schemeClr>
                </a:solidFill>
                <a:latin typeface="Berlin Sans FB Demi" panose="020E0802020502020306" pitchFamily="34" charset="0"/>
                <a:cs typeface="Dreaming Outloud Script Pro" panose="03050502040304050704" pitchFamily="66" charset="0"/>
              </a:rPr>
              <a:t>MY SQL:</a:t>
            </a:r>
          </a:p>
        </p:txBody>
      </p:sp>
      <p:sp>
        <p:nvSpPr>
          <p:cNvPr id="5" name="TextBox 4">
            <a:extLst>
              <a:ext uri="{FF2B5EF4-FFF2-40B4-BE49-F238E27FC236}">
                <a16:creationId xmlns:a16="http://schemas.microsoft.com/office/drawing/2014/main" id="{CE3F00AA-5E40-D87D-27F4-3C9A5A54DC8D}"/>
              </a:ext>
            </a:extLst>
          </p:cNvPr>
          <p:cNvSpPr txBox="1"/>
          <p:nvPr/>
        </p:nvSpPr>
        <p:spPr>
          <a:xfrm>
            <a:off x="323665" y="1946025"/>
            <a:ext cx="5426439" cy="523220"/>
          </a:xfrm>
          <a:prstGeom prst="rect">
            <a:avLst/>
          </a:prstGeom>
          <a:noFill/>
        </p:spPr>
        <p:txBody>
          <a:bodyPr wrap="square" rtlCol="0">
            <a:spAutoFit/>
          </a:bodyPr>
          <a:lstStyle/>
          <a:p>
            <a:r>
              <a:rPr lang="en-US" sz="2800" b="1" dirty="0">
                <a:solidFill>
                  <a:schemeClr val="tx1"/>
                </a:solidFill>
              </a:rPr>
              <a:t>DATA RETRIEVAL:</a:t>
            </a:r>
          </a:p>
        </p:txBody>
      </p:sp>
      <p:pic>
        <p:nvPicPr>
          <p:cNvPr id="11" name="Picture 10">
            <a:extLst>
              <a:ext uri="{FF2B5EF4-FFF2-40B4-BE49-F238E27FC236}">
                <a16:creationId xmlns:a16="http://schemas.microsoft.com/office/drawing/2014/main" id="{25A870D8-9856-6C63-38D2-52BA2F253700}"/>
              </a:ext>
            </a:extLst>
          </p:cNvPr>
          <p:cNvPicPr>
            <a:picLocks noChangeAspect="1"/>
          </p:cNvPicPr>
          <p:nvPr/>
        </p:nvPicPr>
        <p:blipFill>
          <a:blip r:embed="rId4"/>
          <a:srcRect/>
          <a:stretch/>
        </p:blipFill>
        <p:spPr>
          <a:xfrm>
            <a:off x="5381469" y="1946025"/>
            <a:ext cx="6586374" cy="3179482"/>
          </a:xfrm>
          <a:prstGeom prst="rect">
            <a:avLst/>
          </a:prstGeom>
        </p:spPr>
      </p:pic>
      <p:sp>
        <p:nvSpPr>
          <p:cNvPr id="12" name="TextBox 11">
            <a:extLst>
              <a:ext uri="{FF2B5EF4-FFF2-40B4-BE49-F238E27FC236}">
                <a16:creationId xmlns:a16="http://schemas.microsoft.com/office/drawing/2014/main" id="{EAEC8F4B-D340-CBB1-91E3-892F9E9CD1E3}"/>
              </a:ext>
            </a:extLst>
          </p:cNvPr>
          <p:cNvSpPr txBox="1"/>
          <p:nvPr/>
        </p:nvSpPr>
        <p:spPr>
          <a:xfrm>
            <a:off x="234605" y="2702516"/>
            <a:ext cx="5057804" cy="3108543"/>
          </a:xfrm>
          <a:prstGeom prst="rect">
            <a:avLst/>
          </a:prstGeom>
          <a:noFill/>
        </p:spPr>
        <p:txBody>
          <a:bodyPr wrap="square" rtlCol="0">
            <a:spAutoFit/>
          </a:bodyPr>
          <a:lstStyle/>
          <a:p>
            <a:r>
              <a:rPr lang="en-GB" dirty="0"/>
              <a:t>What I did:</a:t>
            </a:r>
          </a:p>
          <a:p>
            <a:endParaRPr lang="en-GB" dirty="0"/>
          </a:p>
          <a:p>
            <a:pPr marL="285750" indent="-285750">
              <a:buFontTx/>
              <a:buChar char="-"/>
            </a:pPr>
            <a:r>
              <a:rPr lang="en-GB" dirty="0"/>
              <a:t>Loaded pre-cleaned data from Excel into SQL</a:t>
            </a:r>
          </a:p>
          <a:p>
            <a:pPr marL="285750" indent="-285750">
              <a:buFontTx/>
              <a:buChar char="-"/>
            </a:pPr>
            <a:r>
              <a:rPr lang="en-GB" dirty="0"/>
              <a:t>Verified all columns were imported correctly</a:t>
            </a:r>
          </a:p>
          <a:p>
            <a:pPr marL="285750" indent="-285750">
              <a:buFontTx/>
              <a:buChar char="-"/>
            </a:pPr>
            <a:r>
              <a:rPr lang="en-GB" dirty="0"/>
              <a:t>Confirmed data types matched the cleaned Excel format</a:t>
            </a:r>
          </a:p>
          <a:p>
            <a:pPr marL="285750" indent="-285750">
              <a:buFontTx/>
              <a:buChar char="-"/>
            </a:pPr>
            <a:r>
              <a:rPr lang="en-GB" dirty="0"/>
              <a:t>Verified column data types matched expectations</a:t>
            </a:r>
          </a:p>
          <a:p>
            <a:pPr marL="285750" indent="-285750">
              <a:buFontTx/>
              <a:buChar char="-"/>
            </a:pPr>
            <a:r>
              <a:rPr lang="en-GB" dirty="0"/>
              <a:t>Checked for obvious anomalies</a:t>
            </a:r>
          </a:p>
          <a:p>
            <a:pPr marL="285750" indent="-285750">
              <a:buFontTx/>
              <a:buChar char="-"/>
            </a:pPr>
            <a:endParaRPr lang="en-GB" dirty="0"/>
          </a:p>
          <a:p>
            <a:r>
              <a:rPr lang="en-GB" dirty="0"/>
              <a:t>Key Benefits:</a:t>
            </a:r>
          </a:p>
          <a:p>
            <a:pPr marL="285750" indent="-285750">
              <a:buFontTx/>
              <a:buChar char="-"/>
            </a:pPr>
            <a:r>
              <a:rPr lang="en-GB" dirty="0"/>
              <a:t>Ensured analysis starts with accurate, consistent data</a:t>
            </a:r>
          </a:p>
          <a:p>
            <a:pPr marL="285750" indent="-285750">
              <a:buFontTx/>
              <a:buChar char="-"/>
            </a:pPr>
            <a:r>
              <a:rPr lang="en-GB" dirty="0"/>
              <a:t>Reduced time spent cleaning data within SQL</a:t>
            </a:r>
          </a:p>
          <a:p>
            <a:pPr marL="285750" indent="-285750">
              <a:buFontTx/>
              <a:buChar char="-"/>
            </a:pPr>
            <a:r>
              <a:rPr lang="en-GB" dirty="0"/>
              <a:t>Quick understanding of available data fields</a:t>
            </a:r>
          </a:p>
          <a:p>
            <a:pPr marL="285750" indent="-285750">
              <a:buFontTx/>
              <a:buChar char="-"/>
            </a:pPr>
            <a:r>
              <a:rPr lang="en-GB" dirty="0"/>
              <a:t>Early detection of potential data quality issues</a:t>
            </a:r>
          </a:p>
          <a:p>
            <a:pPr marL="285750" indent="-285750">
              <a:buFontTx/>
              <a:buChar char="-"/>
            </a:pPr>
            <a:endParaRPr lang="en-US" dirty="0"/>
          </a:p>
        </p:txBody>
      </p:sp>
      <p:pic>
        <p:nvPicPr>
          <p:cNvPr id="6" name="Picture 5" descr="A logo of a dolphin&#10;&#10;AI-generated content may be incorrect.">
            <a:extLst>
              <a:ext uri="{FF2B5EF4-FFF2-40B4-BE49-F238E27FC236}">
                <a16:creationId xmlns:a16="http://schemas.microsoft.com/office/drawing/2014/main" id="{83AED556-C318-2F27-FF06-D07D599F5E2B}"/>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702688" y="768991"/>
            <a:ext cx="769441" cy="769441"/>
          </a:xfrm>
          <a:prstGeom prst="rect">
            <a:avLst/>
          </a:prstGeom>
        </p:spPr>
      </p:pic>
    </p:spTree>
    <p:extLst>
      <p:ext uri="{BB962C8B-B14F-4D97-AF65-F5344CB8AC3E}">
        <p14:creationId xmlns:p14="http://schemas.microsoft.com/office/powerpoint/2010/main" val="3898301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298D9B36-29C2-7D56-C830-C815FA2D2A46}"/>
            </a:ext>
          </a:extLst>
        </p:cNvPr>
        <p:cNvGrpSpPr/>
        <p:nvPr/>
      </p:nvGrpSpPr>
      <p:grpSpPr>
        <a:xfrm>
          <a:off x="0" y="0"/>
          <a:ext cx="0" cy="0"/>
          <a:chOff x="0" y="0"/>
          <a:chExt cx="0" cy="0"/>
        </a:xfrm>
      </p:grpSpPr>
      <p:sp>
        <p:nvSpPr>
          <p:cNvPr id="146" name="Google Shape;146;p5">
            <a:extLst>
              <a:ext uri="{FF2B5EF4-FFF2-40B4-BE49-F238E27FC236}">
                <a16:creationId xmlns:a16="http://schemas.microsoft.com/office/drawing/2014/main" id="{36267634-8F73-5757-13A0-2E1248ED42BE}"/>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47" name="Google Shape;147;p5">
            <a:extLst>
              <a:ext uri="{FF2B5EF4-FFF2-40B4-BE49-F238E27FC236}">
                <a16:creationId xmlns:a16="http://schemas.microsoft.com/office/drawing/2014/main" id="{A725B395-EE06-A143-D41D-D5F03BA76BD6}"/>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148" name="Google Shape;148;p5">
            <a:extLst>
              <a:ext uri="{FF2B5EF4-FFF2-40B4-BE49-F238E27FC236}">
                <a16:creationId xmlns:a16="http://schemas.microsoft.com/office/drawing/2014/main" id="{309D9412-F9CB-3A40-B7CA-061473178F18}"/>
              </a:ext>
            </a:extLst>
          </p:cNvPr>
          <p:cNvSpPr txBox="1"/>
          <p:nvPr/>
        </p:nvSpPr>
        <p:spPr>
          <a:xfrm>
            <a:off x="323665" y="1347629"/>
            <a:ext cx="3111685" cy="365125"/>
          </a:xfrm>
          <a:prstGeom prst="rect">
            <a:avLst/>
          </a:prstGeom>
          <a:noFill/>
          <a:ln>
            <a:noFill/>
          </a:ln>
        </p:spPr>
        <p:txBody>
          <a:bodyPr spcFirstLastPara="1" wrap="square" lIns="91425" tIns="45700" rIns="91425" bIns="45700" anchor="t" anchorCtr="0">
            <a:normAutofit fontScale="97500"/>
          </a:bodyPr>
          <a:lstStyle/>
          <a:p>
            <a:pPr marL="0" marR="0" lvl="0" indent="0" algn="l" rtl="0">
              <a:lnSpc>
                <a:spcPct val="90000"/>
              </a:lnSpc>
              <a:spcBef>
                <a:spcPts val="0"/>
              </a:spcBef>
              <a:spcAft>
                <a:spcPts val="0"/>
              </a:spcAft>
              <a:buClr>
                <a:srgbClr val="FF0000"/>
              </a:buClr>
              <a:buSzPct val="100000"/>
              <a:buFont typeface="Arial"/>
              <a:buNone/>
            </a:pPr>
            <a:endParaRPr dirty="0"/>
          </a:p>
        </p:txBody>
      </p:sp>
      <p:pic>
        <p:nvPicPr>
          <p:cNvPr id="155" name="Google Shape;155;p5" title="download.png">
            <a:extLst>
              <a:ext uri="{FF2B5EF4-FFF2-40B4-BE49-F238E27FC236}">
                <a16:creationId xmlns:a16="http://schemas.microsoft.com/office/drawing/2014/main" id="{8784ABCC-D8B5-2E62-92AB-11489D7C2A66}"/>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Google Shape;138;p4">
            <a:extLst>
              <a:ext uri="{FF2B5EF4-FFF2-40B4-BE49-F238E27FC236}">
                <a16:creationId xmlns:a16="http://schemas.microsoft.com/office/drawing/2014/main" id="{0CB5A035-CD80-1F30-F6BF-5B288A8B73F7}"/>
              </a:ext>
            </a:extLst>
          </p:cNvPr>
          <p:cNvSpPr txBox="1"/>
          <p:nvPr/>
        </p:nvSpPr>
        <p:spPr>
          <a:xfrm>
            <a:off x="604977" y="1336471"/>
            <a:ext cx="105156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D0D0D"/>
              </a:buClr>
              <a:buSzPts val="2400"/>
              <a:buFont typeface="Arial"/>
              <a:buNone/>
            </a:pPr>
            <a:endParaRPr sz="6600" b="1" i="0" u="none" strike="noStrike" cap="none" dirty="0">
              <a:solidFill>
                <a:srgbClr val="0D0D0D"/>
              </a:solidFill>
              <a:latin typeface="Arial"/>
              <a:ea typeface="Arial"/>
              <a:cs typeface="Arial"/>
              <a:sym typeface="Arial"/>
            </a:endParaRPr>
          </a:p>
        </p:txBody>
      </p:sp>
      <p:sp>
        <p:nvSpPr>
          <p:cNvPr id="3" name="TextBox 2">
            <a:extLst>
              <a:ext uri="{FF2B5EF4-FFF2-40B4-BE49-F238E27FC236}">
                <a16:creationId xmlns:a16="http://schemas.microsoft.com/office/drawing/2014/main" id="{ADA0D7E7-4FB9-CA6F-3D99-7F71ACA6DCF5}"/>
              </a:ext>
            </a:extLst>
          </p:cNvPr>
          <p:cNvSpPr txBox="1"/>
          <p:nvPr/>
        </p:nvSpPr>
        <p:spPr>
          <a:xfrm>
            <a:off x="2472129" y="824409"/>
            <a:ext cx="3111684" cy="769441"/>
          </a:xfrm>
          <a:prstGeom prst="rect">
            <a:avLst/>
          </a:prstGeom>
          <a:noFill/>
        </p:spPr>
        <p:txBody>
          <a:bodyPr wrap="square" rtlCol="0">
            <a:spAutoFit/>
          </a:bodyPr>
          <a:lstStyle/>
          <a:p>
            <a:r>
              <a:rPr lang="en-US" sz="4400" dirty="0">
                <a:solidFill>
                  <a:schemeClr val="accent5">
                    <a:lumMod val="75000"/>
                  </a:schemeClr>
                </a:solidFill>
                <a:latin typeface="Berlin Sans FB Demi" panose="020E0802020502020306" pitchFamily="34" charset="0"/>
                <a:cs typeface="Dreaming Outloud Script Pro" panose="03050502040304050704" pitchFamily="66" charset="0"/>
              </a:rPr>
              <a:t>MY SQL:</a:t>
            </a:r>
          </a:p>
        </p:txBody>
      </p:sp>
      <p:sp>
        <p:nvSpPr>
          <p:cNvPr id="5" name="TextBox 4">
            <a:extLst>
              <a:ext uri="{FF2B5EF4-FFF2-40B4-BE49-F238E27FC236}">
                <a16:creationId xmlns:a16="http://schemas.microsoft.com/office/drawing/2014/main" id="{75BCCABA-F7D7-3FAC-5C4E-0450E80C21AC}"/>
              </a:ext>
            </a:extLst>
          </p:cNvPr>
          <p:cNvSpPr txBox="1"/>
          <p:nvPr/>
        </p:nvSpPr>
        <p:spPr>
          <a:xfrm>
            <a:off x="323665" y="1946025"/>
            <a:ext cx="5426439" cy="523220"/>
          </a:xfrm>
          <a:prstGeom prst="rect">
            <a:avLst/>
          </a:prstGeom>
          <a:noFill/>
        </p:spPr>
        <p:txBody>
          <a:bodyPr wrap="square" rtlCol="0">
            <a:spAutoFit/>
          </a:bodyPr>
          <a:lstStyle/>
          <a:p>
            <a:r>
              <a:rPr lang="en-US" sz="2800" b="1" dirty="0">
                <a:solidFill>
                  <a:schemeClr val="tx1"/>
                </a:solidFill>
              </a:rPr>
              <a:t>BASIC METRICS :</a:t>
            </a:r>
          </a:p>
        </p:txBody>
      </p:sp>
      <p:pic>
        <p:nvPicPr>
          <p:cNvPr id="11" name="Picture 10">
            <a:extLst>
              <a:ext uri="{FF2B5EF4-FFF2-40B4-BE49-F238E27FC236}">
                <a16:creationId xmlns:a16="http://schemas.microsoft.com/office/drawing/2014/main" id="{4067067D-D9D2-BDA8-9C89-B4C52A16FCFF}"/>
              </a:ext>
            </a:extLst>
          </p:cNvPr>
          <p:cNvPicPr>
            <a:picLocks noChangeAspect="1"/>
          </p:cNvPicPr>
          <p:nvPr/>
        </p:nvPicPr>
        <p:blipFill>
          <a:blip r:embed="rId4"/>
          <a:srcRect/>
          <a:stretch/>
        </p:blipFill>
        <p:spPr>
          <a:xfrm>
            <a:off x="5381469" y="1946025"/>
            <a:ext cx="6586374" cy="3179482"/>
          </a:xfrm>
          <a:prstGeom prst="rect">
            <a:avLst/>
          </a:prstGeom>
        </p:spPr>
      </p:pic>
      <p:sp>
        <p:nvSpPr>
          <p:cNvPr id="12" name="TextBox 11">
            <a:extLst>
              <a:ext uri="{FF2B5EF4-FFF2-40B4-BE49-F238E27FC236}">
                <a16:creationId xmlns:a16="http://schemas.microsoft.com/office/drawing/2014/main" id="{C3B388DF-ACEE-2EB6-52D1-8B9F5493712E}"/>
              </a:ext>
            </a:extLst>
          </p:cNvPr>
          <p:cNvSpPr txBox="1"/>
          <p:nvPr/>
        </p:nvSpPr>
        <p:spPr>
          <a:xfrm>
            <a:off x="234605" y="2702516"/>
            <a:ext cx="5057804" cy="2462213"/>
          </a:xfrm>
          <a:prstGeom prst="rect">
            <a:avLst/>
          </a:prstGeom>
          <a:noFill/>
        </p:spPr>
        <p:txBody>
          <a:bodyPr wrap="square" rtlCol="0">
            <a:spAutoFit/>
          </a:bodyPr>
          <a:lstStyle/>
          <a:p>
            <a:r>
              <a:rPr lang="en-GB" dirty="0"/>
              <a:t>What I did:</a:t>
            </a:r>
          </a:p>
          <a:p>
            <a:endParaRPr lang="en-GB" dirty="0"/>
          </a:p>
          <a:p>
            <a:pPr marL="285750" indent="-285750">
              <a:buFontTx/>
              <a:buChar char="-"/>
            </a:pPr>
            <a:r>
              <a:rPr lang="en-GB" dirty="0"/>
              <a:t>Calculated foundational KPIs (total campaigns, revenue, budget)</a:t>
            </a:r>
          </a:p>
          <a:p>
            <a:pPr marL="285750" indent="-285750">
              <a:buFontTx/>
              <a:buChar char="-"/>
            </a:pPr>
            <a:r>
              <a:rPr lang="en-GB" dirty="0"/>
              <a:t>Computed averages (conversion rate, ROI, profit margin)</a:t>
            </a:r>
          </a:p>
          <a:p>
            <a:pPr marL="285750" indent="-285750">
              <a:buFontTx/>
              <a:buChar char="-"/>
            </a:pPr>
            <a:endParaRPr lang="en-GB" dirty="0"/>
          </a:p>
          <a:p>
            <a:r>
              <a:rPr lang="en-GB" dirty="0"/>
              <a:t>Key Benefits:</a:t>
            </a:r>
          </a:p>
          <a:p>
            <a:endParaRPr lang="en-GB" dirty="0"/>
          </a:p>
          <a:p>
            <a:pPr marL="285750" indent="-285750">
              <a:buFontTx/>
              <a:buChar char="-"/>
            </a:pPr>
            <a:r>
              <a:rPr lang="en-GB" dirty="0"/>
              <a:t>Established performance benchmarks</a:t>
            </a:r>
          </a:p>
          <a:p>
            <a:pPr marL="285750" indent="-285750">
              <a:buFontTx/>
              <a:buChar char="-"/>
            </a:pPr>
            <a:r>
              <a:rPr lang="en-GB" dirty="0"/>
              <a:t>Identified whether numbers matched business expectations</a:t>
            </a:r>
            <a:endParaRPr lang="en-US" dirty="0"/>
          </a:p>
        </p:txBody>
      </p:sp>
      <p:pic>
        <p:nvPicPr>
          <p:cNvPr id="6" name="Picture 5" descr="A logo of a dolphin&#10;&#10;AI-generated content may be incorrect.">
            <a:extLst>
              <a:ext uri="{FF2B5EF4-FFF2-40B4-BE49-F238E27FC236}">
                <a16:creationId xmlns:a16="http://schemas.microsoft.com/office/drawing/2014/main" id="{0ABF6B22-ED96-CDAA-C9F9-9AD42FAE72FD}"/>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702688" y="768991"/>
            <a:ext cx="769441" cy="769441"/>
          </a:xfrm>
          <a:prstGeom prst="rect">
            <a:avLst/>
          </a:prstGeom>
        </p:spPr>
      </p:pic>
    </p:spTree>
    <p:extLst>
      <p:ext uri="{BB962C8B-B14F-4D97-AF65-F5344CB8AC3E}">
        <p14:creationId xmlns:p14="http://schemas.microsoft.com/office/powerpoint/2010/main" val="14344003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13448B85-B627-3E32-09D2-0AF3722595B2}"/>
            </a:ext>
          </a:extLst>
        </p:cNvPr>
        <p:cNvGrpSpPr/>
        <p:nvPr/>
      </p:nvGrpSpPr>
      <p:grpSpPr>
        <a:xfrm>
          <a:off x="0" y="0"/>
          <a:ext cx="0" cy="0"/>
          <a:chOff x="0" y="0"/>
          <a:chExt cx="0" cy="0"/>
        </a:xfrm>
      </p:grpSpPr>
      <p:sp>
        <p:nvSpPr>
          <p:cNvPr id="146" name="Google Shape;146;p5">
            <a:extLst>
              <a:ext uri="{FF2B5EF4-FFF2-40B4-BE49-F238E27FC236}">
                <a16:creationId xmlns:a16="http://schemas.microsoft.com/office/drawing/2014/main" id="{D02012F1-4420-5196-BC8A-6D3233345F6C}"/>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47" name="Google Shape;147;p5">
            <a:extLst>
              <a:ext uri="{FF2B5EF4-FFF2-40B4-BE49-F238E27FC236}">
                <a16:creationId xmlns:a16="http://schemas.microsoft.com/office/drawing/2014/main" id="{70F6B388-A39B-8E84-0532-D6CE387CEA17}"/>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148" name="Google Shape;148;p5">
            <a:extLst>
              <a:ext uri="{FF2B5EF4-FFF2-40B4-BE49-F238E27FC236}">
                <a16:creationId xmlns:a16="http://schemas.microsoft.com/office/drawing/2014/main" id="{E78E0708-1398-A9E9-2A7A-C244880B7CB2}"/>
              </a:ext>
            </a:extLst>
          </p:cNvPr>
          <p:cNvSpPr txBox="1"/>
          <p:nvPr/>
        </p:nvSpPr>
        <p:spPr>
          <a:xfrm>
            <a:off x="323665" y="1347629"/>
            <a:ext cx="3111685" cy="365125"/>
          </a:xfrm>
          <a:prstGeom prst="rect">
            <a:avLst/>
          </a:prstGeom>
          <a:noFill/>
          <a:ln>
            <a:noFill/>
          </a:ln>
        </p:spPr>
        <p:txBody>
          <a:bodyPr spcFirstLastPara="1" wrap="square" lIns="91425" tIns="45700" rIns="91425" bIns="45700" anchor="t" anchorCtr="0">
            <a:normAutofit fontScale="97500"/>
          </a:bodyPr>
          <a:lstStyle/>
          <a:p>
            <a:pPr marL="0" marR="0" lvl="0" indent="0" algn="l" rtl="0">
              <a:lnSpc>
                <a:spcPct val="90000"/>
              </a:lnSpc>
              <a:spcBef>
                <a:spcPts val="0"/>
              </a:spcBef>
              <a:spcAft>
                <a:spcPts val="0"/>
              </a:spcAft>
              <a:buClr>
                <a:srgbClr val="FF0000"/>
              </a:buClr>
              <a:buSzPct val="100000"/>
              <a:buFont typeface="Arial"/>
              <a:buNone/>
            </a:pPr>
            <a:endParaRPr dirty="0"/>
          </a:p>
        </p:txBody>
      </p:sp>
      <p:pic>
        <p:nvPicPr>
          <p:cNvPr id="155" name="Google Shape;155;p5" title="download.png">
            <a:extLst>
              <a:ext uri="{FF2B5EF4-FFF2-40B4-BE49-F238E27FC236}">
                <a16:creationId xmlns:a16="http://schemas.microsoft.com/office/drawing/2014/main" id="{3D9BAD40-EE3A-2EE4-BC91-D3A86F81FF87}"/>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Google Shape;138;p4">
            <a:extLst>
              <a:ext uri="{FF2B5EF4-FFF2-40B4-BE49-F238E27FC236}">
                <a16:creationId xmlns:a16="http://schemas.microsoft.com/office/drawing/2014/main" id="{26BB0841-1B86-567E-1B32-96456378E544}"/>
              </a:ext>
            </a:extLst>
          </p:cNvPr>
          <p:cNvSpPr txBox="1"/>
          <p:nvPr/>
        </p:nvSpPr>
        <p:spPr>
          <a:xfrm>
            <a:off x="604977" y="1336471"/>
            <a:ext cx="105156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D0D0D"/>
              </a:buClr>
              <a:buSzPts val="2400"/>
              <a:buFont typeface="Arial"/>
              <a:buNone/>
            </a:pPr>
            <a:endParaRPr sz="6600" b="1" i="0" u="none" strike="noStrike" cap="none" dirty="0">
              <a:solidFill>
                <a:srgbClr val="0D0D0D"/>
              </a:solidFill>
              <a:latin typeface="Arial"/>
              <a:ea typeface="Arial"/>
              <a:cs typeface="Arial"/>
              <a:sym typeface="Arial"/>
            </a:endParaRPr>
          </a:p>
        </p:txBody>
      </p:sp>
      <p:sp>
        <p:nvSpPr>
          <p:cNvPr id="3" name="TextBox 2">
            <a:extLst>
              <a:ext uri="{FF2B5EF4-FFF2-40B4-BE49-F238E27FC236}">
                <a16:creationId xmlns:a16="http://schemas.microsoft.com/office/drawing/2014/main" id="{1B38A59E-F7F4-437E-FD20-3680C221765A}"/>
              </a:ext>
            </a:extLst>
          </p:cNvPr>
          <p:cNvSpPr txBox="1"/>
          <p:nvPr/>
        </p:nvSpPr>
        <p:spPr>
          <a:xfrm>
            <a:off x="2472129" y="824409"/>
            <a:ext cx="3111684" cy="769441"/>
          </a:xfrm>
          <a:prstGeom prst="rect">
            <a:avLst/>
          </a:prstGeom>
          <a:noFill/>
        </p:spPr>
        <p:txBody>
          <a:bodyPr wrap="square" rtlCol="0">
            <a:spAutoFit/>
          </a:bodyPr>
          <a:lstStyle/>
          <a:p>
            <a:r>
              <a:rPr lang="en-US" sz="4400" dirty="0">
                <a:solidFill>
                  <a:schemeClr val="accent5">
                    <a:lumMod val="75000"/>
                  </a:schemeClr>
                </a:solidFill>
                <a:latin typeface="Berlin Sans FB Demi" panose="020E0802020502020306" pitchFamily="34" charset="0"/>
                <a:cs typeface="Dreaming Outloud Script Pro" panose="03050502040304050704" pitchFamily="66" charset="0"/>
              </a:rPr>
              <a:t>MY SQL:</a:t>
            </a:r>
          </a:p>
        </p:txBody>
      </p:sp>
      <p:sp>
        <p:nvSpPr>
          <p:cNvPr id="5" name="TextBox 4">
            <a:extLst>
              <a:ext uri="{FF2B5EF4-FFF2-40B4-BE49-F238E27FC236}">
                <a16:creationId xmlns:a16="http://schemas.microsoft.com/office/drawing/2014/main" id="{B43FDEED-428B-480A-94EE-C8E8C20355E1}"/>
              </a:ext>
            </a:extLst>
          </p:cNvPr>
          <p:cNvSpPr txBox="1"/>
          <p:nvPr/>
        </p:nvSpPr>
        <p:spPr>
          <a:xfrm>
            <a:off x="323665" y="1946025"/>
            <a:ext cx="5426439" cy="523220"/>
          </a:xfrm>
          <a:prstGeom prst="rect">
            <a:avLst/>
          </a:prstGeom>
          <a:noFill/>
        </p:spPr>
        <p:txBody>
          <a:bodyPr wrap="square" rtlCol="0">
            <a:spAutoFit/>
          </a:bodyPr>
          <a:lstStyle/>
          <a:p>
            <a:r>
              <a:rPr lang="en-US" sz="2800" b="1" dirty="0">
                <a:solidFill>
                  <a:schemeClr val="tx1"/>
                </a:solidFill>
              </a:rPr>
              <a:t>SEGMENT ANALYSIS :</a:t>
            </a:r>
          </a:p>
        </p:txBody>
      </p:sp>
      <p:pic>
        <p:nvPicPr>
          <p:cNvPr id="11" name="Picture 10">
            <a:extLst>
              <a:ext uri="{FF2B5EF4-FFF2-40B4-BE49-F238E27FC236}">
                <a16:creationId xmlns:a16="http://schemas.microsoft.com/office/drawing/2014/main" id="{C1CF861E-4E46-B1EC-AB6C-A24159B50379}"/>
              </a:ext>
            </a:extLst>
          </p:cNvPr>
          <p:cNvPicPr>
            <a:picLocks noChangeAspect="1"/>
          </p:cNvPicPr>
          <p:nvPr/>
        </p:nvPicPr>
        <p:blipFill>
          <a:blip r:embed="rId4"/>
          <a:srcRect/>
          <a:stretch/>
        </p:blipFill>
        <p:spPr>
          <a:xfrm>
            <a:off x="5381469" y="1946025"/>
            <a:ext cx="6586374" cy="3179482"/>
          </a:xfrm>
          <a:prstGeom prst="rect">
            <a:avLst/>
          </a:prstGeom>
        </p:spPr>
      </p:pic>
      <p:sp>
        <p:nvSpPr>
          <p:cNvPr id="12" name="TextBox 11">
            <a:extLst>
              <a:ext uri="{FF2B5EF4-FFF2-40B4-BE49-F238E27FC236}">
                <a16:creationId xmlns:a16="http://schemas.microsoft.com/office/drawing/2014/main" id="{483BDB5E-47F4-7CA9-47C2-169F31E733E8}"/>
              </a:ext>
            </a:extLst>
          </p:cNvPr>
          <p:cNvSpPr txBox="1"/>
          <p:nvPr/>
        </p:nvSpPr>
        <p:spPr>
          <a:xfrm>
            <a:off x="234605" y="2702516"/>
            <a:ext cx="5057804" cy="2246769"/>
          </a:xfrm>
          <a:prstGeom prst="rect">
            <a:avLst/>
          </a:prstGeom>
          <a:noFill/>
        </p:spPr>
        <p:txBody>
          <a:bodyPr wrap="square" rtlCol="0">
            <a:spAutoFit/>
          </a:bodyPr>
          <a:lstStyle/>
          <a:p>
            <a:r>
              <a:rPr lang="en-GB" dirty="0"/>
              <a:t>What I did:</a:t>
            </a:r>
          </a:p>
          <a:p>
            <a:endParaRPr lang="en-GB" dirty="0"/>
          </a:p>
          <a:p>
            <a:pPr marL="285750" indent="-285750">
              <a:buFontTx/>
              <a:buChar char="-"/>
            </a:pPr>
            <a:r>
              <a:rPr lang="en-GB" dirty="0"/>
              <a:t>Grouped data by meaningful categories (discount tiers, subscription types)</a:t>
            </a:r>
          </a:p>
          <a:p>
            <a:pPr marL="285750" indent="-285750">
              <a:buFontTx/>
              <a:buChar char="-"/>
            </a:pPr>
            <a:r>
              <a:rPr lang="en-GB" dirty="0"/>
              <a:t>Compared performance across segments</a:t>
            </a:r>
          </a:p>
          <a:p>
            <a:endParaRPr lang="en-GB" dirty="0"/>
          </a:p>
          <a:p>
            <a:r>
              <a:rPr lang="en-GB" dirty="0"/>
              <a:t>Key Benefits:</a:t>
            </a:r>
          </a:p>
          <a:p>
            <a:endParaRPr lang="en-GB" dirty="0"/>
          </a:p>
          <a:p>
            <a:pPr marL="285750" indent="-285750">
              <a:buFontTx/>
              <a:buChar char="-"/>
            </a:pPr>
            <a:r>
              <a:rPr lang="en-GB" dirty="0"/>
              <a:t>Revealed which customer/product segments perform best</a:t>
            </a:r>
          </a:p>
          <a:p>
            <a:pPr marL="285750" indent="-285750">
              <a:buFontTx/>
              <a:buChar char="-"/>
            </a:pPr>
            <a:r>
              <a:rPr lang="en-GB" dirty="0"/>
              <a:t>Highlighted opportunities for targeted improvements</a:t>
            </a:r>
            <a:endParaRPr lang="en-US" dirty="0"/>
          </a:p>
        </p:txBody>
      </p:sp>
      <p:pic>
        <p:nvPicPr>
          <p:cNvPr id="6" name="Picture 5" descr="A logo of a dolphin&#10;&#10;AI-generated content may be incorrect.">
            <a:extLst>
              <a:ext uri="{FF2B5EF4-FFF2-40B4-BE49-F238E27FC236}">
                <a16:creationId xmlns:a16="http://schemas.microsoft.com/office/drawing/2014/main" id="{E7D3554E-8C3B-12C1-3024-0AB5C17EFFD2}"/>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702688" y="768991"/>
            <a:ext cx="769441" cy="769441"/>
          </a:xfrm>
          <a:prstGeom prst="rect">
            <a:avLst/>
          </a:prstGeom>
        </p:spPr>
      </p:pic>
    </p:spTree>
    <p:extLst>
      <p:ext uri="{BB962C8B-B14F-4D97-AF65-F5344CB8AC3E}">
        <p14:creationId xmlns:p14="http://schemas.microsoft.com/office/powerpoint/2010/main" val="2641578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F9DCF9BF-376B-72FD-9435-1E64EA5153D1}"/>
            </a:ext>
          </a:extLst>
        </p:cNvPr>
        <p:cNvGrpSpPr/>
        <p:nvPr/>
      </p:nvGrpSpPr>
      <p:grpSpPr>
        <a:xfrm>
          <a:off x="0" y="0"/>
          <a:ext cx="0" cy="0"/>
          <a:chOff x="0" y="0"/>
          <a:chExt cx="0" cy="0"/>
        </a:xfrm>
      </p:grpSpPr>
      <p:sp>
        <p:nvSpPr>
          <p:cNvPr id="146" name="Google Shape;146;p5">
            <a:extLst>
              <a:ext uri="{FF2B5EF4-FFF2-40B4-BE49-F238E27FC236}">
                <a16:creationId xmlns:a16="http://schemas.microsoft.com/office/drawing/2014/main" id="{0B7D9CEA-E3D1-C11A-6460-2EAF8CE05C8B}"/>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47" name="Google Shape;147;p5">
            <a:extLst>
              <a:ext uri="{FF2B5EF4-FFF2-40B4-BE49-F238E27FC236}">
                <a16:creationId xmlns:a16="http://schemas.microsoft.com/office/drawing/2014/main" id="{02F69984-36CC-801C-8E31-65979E4CB0E8}"/>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148" name="Google Shape;148;p5">
            <a:extLst>
              <a:ext uri="{FF2B5EF4-FFF2-40B4-BE49-F238E27FC236}">
                <a16:creationId xmlns:a16="http://schemas.microsoft.com/office/drawing/2014/main" id="{CEED6A33-A602-9F59-AFCD-839B8E70D43B}"/>
              </a:ext>
            </a:extLst>
          </p:cNvPr>
          <p:cNvSpPr txBox="1"/>
          <p:nvPr/>
        </p:nvSpPr>
        <p:spPr>
          <a:xfrm>
            <a:off x="323665" y="1347629"/>
            <a:ext cx="3111685" cy="365125"/>
          </a:xfrm>
          <a:prstGeom prst="rect">
            <a:avLst/>
          </a:prstGeom>
          <a:noFill/>
          <a:ln>
            <a:noFill/>
          </a:ln>
        </p:spPr>
        <p:txBody>
          <a:bodyPr spcFirstLastPara="1" wrap="square" lIns="91425" tIns="45700" rIns="91425" bIns="45700" anchor="t" anchorCtr="0">
            <a:normAutofit fontScale="97500"/>
          </a:bodyPr>
          <a:lstStyle/>
          <a:p>
            <a:pPr marL="0" marR="0" lvl="0" indent="0" algn="l" rtl="0">
              <a:lnSpc>
                <a:spcPct val="90000"/>
              </a:lnSpc>
              <a:spcBef>
                <a:spcPts val="0"/>
              </a:spcBef>
              <a:spcAft>
                <a:spcPts val="0"/>
              </a:spcAft>
              <a:buClr>
                <a:srgbClr val="FF0000"/>
              </a:buClr>
              <a:buSzPct val="100000"/>
              <a:buFont typeface="Arial"/>
              <a:buNone/>
            </a:pPr>
            <a:endParaRPr dirty="0"/>
          </a:p>
        </p:txBody>
      </p:sp>
      <p:pic>
        <p:nvPicPr>
          <p:cNvPr id="155" name="Google Shape;155;p5" title="download.png">
            <a:extLst>
              <a:ext uri="{FF2B5EF4-FFF2-40B4-BE49-F238E27FC236}">
                <a16:creationId xmlns:a16="http://schemas.microsoft.com/office/drawing/2014/main" id="{19EB31E2-70E0-23DC-A336-1312657B2418}"/>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Google Shape;138;p4">
            <a:extLst>
              <a:ext uri="{FF2B5EF4-FFF2-40B4-BE49-F238E27FC236}">
                <a16:creationId xmlns:a16="http://schemas.microsoft.com/office/drawing/2014/main" id="{92D649EC-5A11-FD61-0B92-75CA2AAC92CD}"/>
              </a:ext>
            </a:extLst>
          </p:cNvPr>
          <p:cNvSpPr txBox="1"/>
          <p:nvPr/>
        </p:nvSpPr>
        <p:spPr>
          <a:xfrm>
            <a:off x="604977" y="1336471"/>
            <a:ext cx="105156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D0D0D"/>
              </a:buClr>
              <a:buSzPts val="2400"/>
              <a:buFont typeface="Arial"/>
              <a:buNone/>
            </a:pPr>
            <a:endParaRPr sz="6600" b="1" i="0" u="none" strike="noStrike" cap="none" dirty="0">
              <a:solidFill>
                <a:srgbClr val="0D0D0D"/>
              </a:solidFill>
              <a:latin typeface="Arial"/>
              <a:ea typeface="Arial"/>
              <a:cs typeface="Arial"/>
              <a:sym typeface="Arial"/>
            </a:endParaRPr>
          </a:p>
        </p:txBody>
      </p:sp>
      <p:sp>
        <p:nvSpPr>
          <p:cNvPr id="3" name="TextBox 2">
            <a:extLst>
              <a:ext uri="{FF2B5EF4-FFF2-40B4-BE49-F238E27FC236}">
                <a16:creationId xmlns:a16="http://schemas.microsoft.com/office/drawing/2014/main" id="{F6B1AE96-1983-E765-89D6-A8D23FCA6BAF}"/>
              </a:ext>
            </a:extLst>
          </p:cNvPr>
          <p:cNvSpPr txBox="1"/>
          <p:nvPr/>
        </p:nvSpPr>
        <p:spPr>
          <a:xfrm>
            <a:off x="2472129" y="824409"/>
            <a:ext cx="3111684" cy="769441"/>
          </a:xfrm>
          <a:prstGeom prst="rect">
            <a:avLst/>
          </a:prstGeom>
          <a:noFill/>
        </p:spPr>
        <p:txBody>
          <a:bodyPr wrap="square" rtlCol="0">
            <a:spAutoFit/>
          </a:bodyPr>
          <a:lstStyle/>
          <a:p>
            <a:r>
              <a:rPr lang="en-US" sz="4400" dirty="0">
                <a:solidFill>
                  <a:schemeClr val="accent5">
                    <a:lumMod val="75000"/>
                  </a:schemeClr>
                </a:solidFill>
                <a:latin typeface="Berlin Sans FB Demi" panose="020E0802020502020306" pitchFamily="34" charset="0"/>
                <a:cs typeface="Dreaming Outloud Script Pro" panose="03050502040304050704" pitchFamily="66" charset="0"/>
              </a:rPr>
              <a:t>MY SQL:</a:t>
            </a:r>
          </a:p>
        </p:txBody>
      </p:sp>
      <p:sp>
        <p:nvSpPr>
          <p:cNvPr id="5" name="TextBox 4">
            <a:extLst>
              <a:ext uri="{FF2B5EF4-FFF2-40B4-BE49-F238E27FC236}">
                <a16:creationId xmlns:a16="http://schemas.microsoft.com/office/drawing/2014/main" id="{16966189-8B0D-7625-66C3-75C59AD9EB25}"/>
              </a:ext>
            </a:extLst>
          </p:cNvPr>
          <p:cNvSpPr txBox="1"/>
          <p:nvPr/>
        </p:nvSpPr>
        <p:spPr>
          <a:xfrm>
            <a:off x="323665" y="1946025"/>
            <a:ext cx="5426439" cy="523220"/>
          </a:xfrm>
          <a:prstGeom prst="rect">
            <a:avLst/>
          </a:prstGeom>
          <a:noFill/>
        </p:spPr>
        <p:txBody>
          <a:bodyPr wrap="square" rtlCol="0">
            <a:spAutoFit/>
          </a:bodyPr>
          <a:lstStyle/>
          <a:p>
            <a:r>
              <a:rPr lang="en-US" sz="2800" b="1" dirty="0">
                <a:solidFill>
                  <a:schemeClr val="tx1"/>
                </a:solidFill>
              </a:rPr>
              <a:t>PERFORMANCE RANKING :</a:t>
            </a:r>
          </a:p>
        </p:txBody>
      </p:sp>
      <p:pic>
        <p:nvPicPr>
          <p:cNvPr id="11" name="Picture 10">
            <a:extLst>
              <a:ext uri="{FF2B5EF4-FFF2-40B4-BE49-F238E27FC236}">
                <a16:creationId xmlns:a16="http://schemas.microsoft.com/office/drawing/2014/main" id="{67618E10-91CF-19C1-3B6D-E0377D7EDBA6}"/>
              </a:ext>
            </a:extLst>
          </p:cNvPr>
          <p:cNvPicPr>
            <a:picLocks noChangeAspect="1"/>
          </p:cNvPicPr>
          <p:nvPr/>
        </p:nvPicPr>
        <p:blipFill>
          <a:blip r:embed="rId4"/>
          <a:srcRect/>
          <a:stretch/>
        </p:blipFill>
        <p:spPr>
          <a:xfrm>
            <a:off x="5381469" y="1946025"/>
            <a:ext cx="6586374" cy="3179482"/>
          </a:xfrm>
          <a:prstGeom prst="rect">
            <a:avLst/>
          </a:prstGeom>
        </p:spPr>
      </p:pic>
      <p:sp>
        <p:nvSpPr>
          <p:cNvPr id="12" name="TextBox 11">
            <a:extLst>
              <a:ext uri="{FF2B5EF4-FFF2-40B4-BE49-F238E27FC236}">
                <a16:creationId xmlns:a16="http://schemas.microsoft.com/office/drawing/2014/main" id="{F7457D01-1F8D-17CA-64EA-DE9A39A63E98}"/>
              </a:ext>
            </a:extLst>
          </p:cNvPr>
          <p:cNvSpPr txBox="1"/>
          <p:nvPr/>
        </p:nvSpPr>
        <p:spPr>
          <a:xfrm>
            <a:off x="234605" y="2702516"/>
            <a:ext cx="5057804" cy="2031325"/>
          </a:xfrm>
          <a:prstGeom prst="rect">
            <a:avLst/>
          </a:prstGeom>
          <a:noFill/>
        </p:spPr>
        <p:txBody>
          <a:bodyPr wrap="square" rtlCol="0">
            <a:spAutoFit/>
          </a:bodyPr>
          <a:lstStyle/>
          <a:p>
            <a:r>
              <a:rPr lang="en-GB" dirty="0"/>
              <a:t>What I did:</a:t>
            </a:r>
          </a:p>
          <a:p>
            <a:endParaRPr lang="en-GB" dirty="0"/>
          </a:p>
          <a:p>
            <a:pPr marL="285750" indent="-285750">
              <a:buFontTx/>
              <a:buChar char="-"/>
            </a:pPr>
            <a:r>
              <a:rPr lang="en-GB" dirty="0"/>
              <a:t>Identified top/bottom 10 campaigns by key metrics</a:t>
            </a:r>
          </a:p>
          <a:p>
            <a:pPr marL="285750" indent="-285750">
              <a:buFontTx/>
              <a:buChar char="-"/>
            </a:pPr>
            <a:r>
              <a:rPr lang="en-GB" dirty="0"/>
              <a:t>Flagged high-performing products and customers</a:t>
            </a:r>
          </a:p>
          <a:p>
            <a:endParaRPr lang="en-GB" dirty="0"/>
          </a:p>
          <a:p>
            <a:r>
              <a:rPr lang="en-GB" dirty="0"/>
              <a:t>Key Benefits:</a:t>
            </a:r>
          </a:p>
          <a:p>
            <a:endParaRPr lang="en-GB" dirty="0"/>
          </a:p>
          <a:p>
            <a:pPr marL="285750" indent="-285750">
              <a:buFontTx/>
              <a:buChar char="-"/>
            </a:pPr>
            <a:r>
              <a:rPr lang="en-GB" dirty="0"/>
              <a:t>Clear visibility into what's working vs. what's not</a:t>
            </a:r>
          </a:p>
          <a:p>
            <a:pPr marL="285750" indent="-285750">
              <a:buFontTx/>
              <a:buChar char="-"/>
            </a:pPr>
            <a:r>
              <a:rPr lang="en-GB" dirty="0"/>
              <a:t>Data-driven resource allocation decisions</a:t>
            </a:r>
            <a:endParaRPr lang="en-US" dirty="0"/>
          </a:p>
        </p:txBody>
      </p:sp>
      <p:pic>
        <p:nvPicPr>
          <p:cNvPr id="6" name="Picture 5" descr="A logo of a dolphin&#10;&#10;AI-generated content may be incorrect.">
            <a:extLst>
              <a:ext uri="{FF2B5EF4-FFF2-40B4-BE49-F238E27FC236}">
                <a16:creationId xmlns:a16="http://schemas.microsoft.com/office/drawing/2014/main" id="{842E744F-D7B8-5756-C08F-19E353F7DB51}"/>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702688" y="768991"/>
            <a:ext cx="769441" cy="769441"/>
          </a:xfrm>
          <a:prstGeom prst="rect">
            <a:avLst/>
          </a:prstGeom>
        </p:spPr>
      </p:pic>
    </p:spTree>
    <p:extLst>
      <p:ext uri="{BB962C8B-B14F-4D97-AF65-F5344CB8AC3E}">
        <p14:creationId xmlns:p14="http://schemas.microsoft.com/office/powerpoint/2010/main" val="6085273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529BD75D-EBA7-1681-7590-51D2BDBE0542}"/>
            </a:ext>
          </a:extLst>
        </p:cNvPr>
        <p:cNvGrpSpPr/>
        <p:nvPr/>
      </p:nvGrpSpPr>
      <p:grpSpPr>
        <a:xfrm>
          <a:off x="0" y="0"/>
          <a:ext cx="0" cy="0"/>
          <a:chOff x="0" y="0"/>
          <a:chExt cx="0" cy="0"/>
        </a:xfrm>
      </p:grpSpPr>
      <p:sp>
        <p:nvSpPr>
          <p:cNvPr id="146" name="Google Shape;146;p5">
            <a:extLst>
              <a:ext uri="{FF2B5EF4-FFF2-40B4-BE49-F238E27FC236}">
                <a16:creationId xmlns:a16="http://schemas.microsoft.com/office/drawing/2014/main" id="{842D7957-943D-CD0F-9F31-BA83CB9A5B56}"/>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47" name="Google Shape;147;p5">
            <a:extLst>
              <a:ext uri="{FF2B5EF4-FFF2-40B4-BE49-F238E27FC236}">
                <a16:creationId xmlns:a16="http://schemas.microsoft.com/office/drawing/2014/main" id="{A6A64D73-CE99-4188-03F2-628B699E2B1A}"/>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148" name="Google Shape;148;p5">
            <a:extLst>
              <a:ext uri="{FF2B5EF4-FFF2-40B4-BE49-F238E27FC236}">
                <a16:creationId xmlns:a16="http://schemas.microsoft.com/office/drawing/2014/main" id="{A4F36548-B436-A4C0-3E19-512D1C543402}"/>
              </a:ext>
            </a:extLst>
          </p:cNvPr>
          <p:cNvSpPr txBox="1"/>
          <p:nvPr/>
        </p:nvSpPr>
        <p:spPr>
          <a:xfrm>
            <a:off x="323665" y="1347629"/>
            <a:ext cx="3111685" cy="365125"/>
          </a:xfrm>
          <a:prstGeom prst="rect">
            <a:avLst/>
          </a:prstGeom>
          <a:noFill/>
          <a:ln>
            <a:noFill/>
          </a:ln>
        </p:spPr>
        <p:txBody>
          <a:bodyPr spcFirstLastPara="1" wrap="square" lIns="91425" tIns="45700" rIns="91425" bIns="45700" anchor="t" anchorCtr="0">
            <a:normAutofit fontScale="97500"/>
          </a:bodyPr>
          <a:lstStyle/>
          <a:p>
            <a:pPr marL="0" marR="0" lvl="0" indent="0" algn="l" rtl="0">
              <a:lnSpc>
                <a:spcPct val="90000"/>
              </a:lnSpc>
              <a:spcBef>
                <a:spcPts val="0"/>
              </a:spcBef>
              <a:spcAft>
                <a:spcPts val="0"/>
              </a:spcAft>
              <a:buClr>
                <a:srgbClr val="FF0000"/>
              </a:buClr>
              <a:buSzPct val="100000"/>
              <a:buFont typeface="Arial"/>
              <a:buNone/>
            </a:pPr>
            <a:endParaRPr dirty="0"/>
          </a:p>
        </p:txBody>
      </p:sp>
      <p:pic>
        <p:nvPicPr>
          <p:cNvPr id="155" name="Google Shape;155;p5" title="download.png">
            <a:extLst>
              <a:ext uri="{FF2B5EF4-FFF2-40B4-BE49-F238E27FC236}">
                <a16:creationId xmlns:a16="http://schemas.microsoft.com/office/drawing/2014/main" id="{85B6CE81-51C5-577A-DF44-6ED4F6579DE5}"/>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Google Shape;138;p4">
            <a:extLst>
              <a:ext uri="{FF2B5EF4-FFF2-40B4-BE49-F238E27FC236}">
                <a16:creationId xmlns:a16="http://schemas.microsoft.com/office/drawing/2014/main" id="{8C135870-CE55-6487-1F57-5116EED2864A}"/>
              </a:ext>
            </a:extLst>
          </p:cNvPr>
          <p:cNvSpPr txBox="1"/>
          <p:nvPr/>
        </p:nvSpPr>
        <p:spPr>
          <a:xfrm>
            <a:off x="604977" y="1336471"/>
            <a:ext cx="105156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D0D0D"/>
              </a:buClr>
              <a:buSzPts val="2400"/>
              <a:buFont typeface="Arial"/>
              <a:buNone/>
            </a:pPr>
            <a:endParaRPr sz="6600" b="1" i="0" u="none" strike="noStrike" cap="none" dirty="0">
              <a:solidFill>
                <a:srgbClr val="0D0D0D"/>
              </a:solidFill>
              <a:latin typeface="Arial"/>
              <a:ea typeface="Arial"/>
              <a:cs typeface="Arial"/>
              <a:sym typeface="Arial"/>
            </a:endParaRPr>
          </a:p>
        </p:txBody>
      </p:sp>
      <p:sp>
        <p:nvSpPr>
          <p:cNvPr id="3" name="TextBox 2">
            <a:extLst>
              <a:ext uri="{FF2B5EF4-FFF2-40B4-BE49-F238E27FC236}">
                <a16:creationId xmlns:a16="http://schemas.microsoft.com/office/drawing/2014/main" id="{B2D9F4B6-16E8-236B-5425-60C41E748B13}"/>
              </a:ext>
            </a:extLst>
          </p:cNvPr>
          <p:cNvSpPr txBox="1"/>
          <p:nvPr/>
        </p:nvSpPr>
        <p:spPr>
          <a:xfrm>
            <a:off x="2472129" y="824409"/>
            <a:ext cx="3111684" cy="769441"/>
          </a:xfrm>
          <a:prstGeom prst="rect">
            <a:avLst/>
          </a:prstGeom>
          <a:noFill/>
        </p:spPr>
        <p:txBody>
          <a:bodyPr wrap="square" rtlCol="0">
            <a:spAutoFit/>
          </a:bodyPr>
          <a:lstStyle/>
          <a:p>
            <a:r>
              <a:rPr lang="en-US" sz="4400" dirty="0">
                <a:solidFill>
                  <a:schemeClr val="accent5">
                    <a:lumMod val="75000"/>
                  </a:schemeClr>
                </a:solidFill>
                <a:latin typeface="Berlin Sans FB Demi" panose="020E0802020502020306" pitchFamily="34" charset="0"/>
                <a:cs typeface="Dreaming Outloud Script Pro" panose="03050502040304050704" pitchFamily="66" charset="0"/>
              </a:rPr>
              <a:t>MY SQL:</a:t>
            </a:r>
          </a:p>
        </p:txBody>
      </p:sp>
      <p:sp>
        <p:nvSpPr>
          <p:cNvPr id="5" name="TextBox 4">
            <a:extLst>
              <a:ext uri="{FF2B5EF4-FFF2-40B4-BE49-F238E27FC236}">
                <a16:creationId xmlns:a16="http://schemas.microsoft.com/office/drawing/2014/main" id="{F98F6574-5A80-6450-1931-73C7D132A019}"/>
              </a:ext>
            </a:extLst>
          </p:cNvPr>
          <p:cNvSpPr txBox="1"/>
          <p:nvPr/>
        </p:nvSpPr>
        <p:spPr>
          <a:xfrm>
            <a:off x="323665" y="1946025"/>
            <a:ext cx="5426439" cy="523220"/>
          </a:xfrm>
          <a:prstGeom prst="rect">
            <a:avLst/>
          </a:prstGeom>
          <a:noFill/>
        </p:spPr>
        <p:txBody>
          <a:bodyPr wrap="square" rtlCol="0">
            <a:spAutoFit/>
          </a:bodyPr>
          <a:lstStyle/>
          <a:p>
            <a:r>
              <a:rPr lang="en-US" sz="2800" b="1" dirty="0">
                <a:solidFill>
                  <a:schemeClr val="tx1"/>
                </a:solidFill>
              </a:rPr>
              <a:t>PROBLEM DETECTION :</a:t>
            </a:r>
          </a:p>
        </p:txBody>
      </p:sp>
      <p:pic>
        <p:nvPicPr>
          <p:cNvPr id="11" name="Picture 10">
            <a:extLst>
              <a:ext uri="{FF2B5EF4-FFF2-40B4-BE49-F238E27FC236}">
                <a16:creationId xmlns:a16="http://schemas.microsoft.com/office/drawing/2014/main" id="{43AC5BD1-8E10-74D9-A855-A7554E03C3B7}"/>
              </a:ext>
            </a:extLst>
          </p:cNvPr>
          <p:cNvPicPr>
            <a:picLocks noChangeAspect="1"/>
          </p:cNvPicPr>
          <p:nvPr/>
        </p:nvPicPr>
        <p:blipFill>
          <a:blip r:embed="rId4"/>
          <a:srcRect/>
          <a:stretch/>
        </p:blipFill>
        <p:spPr>
          <a:xfrm>
            <a:off x="5381469" y="1946025"/>
            <a:ext cx="6586374" cy="3179482"/>
          </a:xfrm>
          <a:prstGeom prst="rect">
            <a:avLst/>
          </a:prstGeom>
        </p:spPr>
      </p:pic>
      <p:sp>
        <p:nvSpPr>
          <p:cNvPr id="12" name="TextBox 11">
            <a:extLst>
              <a:ext uri="{FF2B5EF4-FFF2-40B4-BE49-F238E27FC236}">
                <a16:creationId xmlns:a16="http://schemas.microsoft.com/office/drawing/2014/main" id="{583EB28E-808C-E103-56F2-AD785E0F14F4}"/>
              </a:ext>
            </a:extLst>
          </p:cNvPr>
          <p:cNvSpPr txBox="1"/>
          <p:nvPr/>
        </p:nvSpPr>
        <p:spPr>
          <a:xfrm>
            <a:off x="234605" y="2702516"/>
            <a:ext cx="5057804" cy="2031325"/>
          </a:xfrm>
          <a:prstGeom prst="rect">
            <a:avLst/>
          </a:prstGeom>
          <a:noFill/>
        </p:spPr>
        <p:txBody>
          <a:bodyPr wrap="square" rtlCol="0">
            <a:spAutoFit/>
          </a:bodyPr>
          <a:lstStyle/>
          <a:p>
            <a:r>
              <a:rPr lang="en-GB" dirty="0"/>
              <a:t>What I did:</a:t>
            </a:r>
          </a:p>
          <a:p>
            <a:endParaRPr lang="en-GB" dirty="0"/>
          </a:p>
          <a:p>
            <a:pPr marL="285750" indent="-285750">
              <a:buFontTx/>
              <a:buChar char="-"/>
            </a:pPr>
            <a:r>
              <a:rPr lang="en-GB" dirty="0"/>
              <a:t>Found campaigns with high clicks but low conversions</a:t>
            </a:r>
          </a:p>
          <a:p>
            <a:pPr marL="285750" indent="-285750">
              <a:buFontTx/>
              <a:buChar char="-"/>
            </a:pPr>
            <a:r>
              <a:rPr lang="en-GB" dirty="0" err="1"/>
              <a:t>Analyzed</a:t>
            </a:r>
            <a:r>
              <a:rPr lang="en-GB" dirty="0"/>
              <a:t> discount impact on profit margins</a:t>
            </a:r>
          </a:p>
          <a:p>
            <a:pPr marL="285750" indent="-285750">
              <a:buFontTx/>
              <a:buChar char="-"/>
            </a:pPr>
            <a:endParaRPr lang="en-GB" dirty="0"/>
          </a:p>
          <a:p>
            <a:r>
              <a:rPr lang="en-GB" dirty="0"/>
              <a:t>Key Benefits:</a:t>
            </a:r>
          </a:p>
          <a:p>
            <a:endParaRPr lang="en-GB" dirty="0"/>
          </a:p>
          <a:p>
            <a:pPr marL="285750" indent="-285750">
              <a:buFontTx/>
              <a:buChar char="-"/>
            </a:pPr>
            <a:r>
              <a:rPr lang="en-GB" dirty="0"/>
              <a:t>Pinpointed optimization opportunities</a:t>
            </a:r>
          </a:p>
          <a:p>
            <a:pPr marL="285750" indent="-285750">
              <a:buFontTx/>
              <a:buChar char="-"/>
            </a:pPr>
            <a:r>
              <a:rPr lang="en-GB" dirty="0"/>
              <a:t>Prevented wasteful spending on ineffective strategies</a:t>
            </a:r>
            <a:endParaRPr lang="en-US" dirty="0"/>
          </a:p>
        </p:txBody>
      </p:sp>
      <p:pic>
        <p:nvPicPr>
          <p:cNvPr id="6" name="Picture 5" descr="A logo of a dolphin&#10;&#10;AI-generated content may be incorrect.">
            <a:extLst>
              <a:ext uri="{FF2B5EF4-FFF2-40B4-BE49-F238E27FC236}">
                <a16:creationId xmlns:a16="http://schemas.microsoft.com/office/drawing/2014/main" id="{6BA52C78-FC99-78E4-E4A5-A1871BF7875A}"/>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702688" y="768991"/>
            <a:ext cx="769441" cy="769441"/>
          </a:xfrm>
          <a:prstGeom prst="rect">
            <a:avLst/>
          </a:prstGeom>
        </p:spPr>
      </p:pic>
    </p:spTree>
    <p:extLst>
      <p:ext uri="{BB962C8B-B14F-4D97-AF65-F5344CB8AC3E}">
        <p14:creationId xmlns:p14="http://schemas.microsoft.com/office/powerpoint/2010/main" val="1087116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1A345DFF-2B29-CD93-EE94-C1A28F1C8776}"/>
            </a:ext>
          </a:extLst>
        </p:cNvPr>
        <p:cNvGrpSpPr/>
        <p:nvPr/>
      </p:nvGrpSpPr>
      <p:grpSpPr>
        <a:xfrm>
          <a:off x="0" y="0"/>
          <a:ext cx="0" cy="0"/>
          <a:chOff x="0" y="0"/>
          <a:chExt cx="0" cy="0"/>
        </a:xfrm>
      </p:grpSpPr>
      <p:sp>
        <p:nvSpPr>
          <p:cNvPr id="146" name="Google Shape;146;p5">
            <a:extLst>
              <a:ext uri="{FF2B5EF4-FFF2-40B4-BE49-F238E27FC236}">
                <a16:creationId xmlns:a16="http://schemas.microsoft.com/office/drawing/2014/main" id="{90BD19BD-14EC-629F-9361-41FAB35537C3}"/>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47" name="Google Shape;147;p5">
            <a:extLst>
              <a:ext uri="{FF2B5EF4-FFF2-40B4-BE49-F238E27FC236}">
                <a16:creationId xmlns:a16="http://schemas.microsoft.com/office/drawing/2014/main" id="{4202F3E0-6421-06C1-975A-061B4744A6ED}"/>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148" name="Google Shape;148;p5">
            <a:extLst>
              <a:ext uri="{FF2B5EF4-FFF2-40B4-BE49-F238E27FC236}">
                <a16:creationId xmlns:a16="http://schemas.microsoft.com/office/drawing/2014/main" id="{D2011064-C8A1-0A99-8217-CE27E455D154}"/>
              </a:ext>
            </a:extLst>
          </p:cNvPr>
          <p:cNvSpPr txBox="1"/>
          <p:nvPr/>
        </p:nvSpPr>
        <p:spPr>
          <a:xfrm>
            <a:off x="323665" y="1347629"/>
            <a:ext cx="3111685" cy="365125"/>
          </a:xfrm>
          <a:prstGeom prst="rect">
            <a:avLst/>
          </a:prstGeom>
          <a:noFill/>
          <a:ln>
            <a:noFill/>
          </a:ln>
        </p:spPr>
        <p:txBody>
          <a:bodyPr spcFirstLastPara="1" wrap="square" lIns="91425" tIns="45700" rIns="91425" bIns="45700" anchor="t" anchorCtr="0">
            <a:normAutofit fontScale="97500"/>
          </a:bodyPr>
          <a:lstStyle/>
          <a:p>
            <a:pPr marL="0" marR="0" lvl="0" indent="0" algn="l" rtl="0">
              <a:lnSpc>
                <a:spcPct val="90000"/>
              </a:lnSpc>
              <a:spcBef>
                <a:spcPts val="0"/>
              </a:spcBef>
              <a:spcAft>
                <a:spcPts val="0"/>
              </a:spcAft>
              <a:buClr>
                <a:srgbClr val="FF0000"/>
              </a:buClr>
              <a:buSzPct val="100000"/>
              <a:buFont typeface="Arial"/>
              <a:buNone/>
            </a:pPr>
            <a:endParaRPr dirty="0"/>
          </a:p>
        </p:txBody>
      </p:sp>
      <p:pic>
        <p:nvPicPr>
          <p:cNvPr id="155" name="Google Shape;155;p5" title="download.png">
            <a:extLst>
              <a:ext uri="{FF2B5EF4-FFF2-40B4-BE49-F238E27FC236}">
                <a16:creationId xmlns:a16="http://schemas.microsoft.com/office/drawing/2014/main" id="{C326591D-54AC-3958-EFFA-9FFF22F06EA2}"/>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Google Shape;138;p4">
            <a:extLst>
              <a:ext uri="{FF2B5EF4-FFF2-40B4-BE49-F238E27FC236}">
                <a16:creationId xmlns:a16="http://schemas.microsoft.com/office/drawing/2014/main" id="{4B5909F0-8894-66AB-D11B-4938717D5821}"/>
              </a:ext>
            </a:extLst>
          </p:cNvPr>
          <p:cNvSpPr txBox="1"/>
          <p:nvPr/>
        </p:nvSpPr>
        <p:spPr>
          <a:xfrm>
            <a:off x="604977" y="1336471"/>
            <a:ext cx="105156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D0D0D"/>
              </a:buClr>
              <a:buSzPts val="2400"/>
              <a:buFont typeface="Arial"/>
              <a:buNone/>
            </a:pPr>
            <a:endParaRPr sz="6600" b="1" i="0" u="none" strike="noStrike" cap="none" dirty="0">
              <a:solidFill>
                <a:srgbClr val="0D0D0D"/>
              </a:solidFill>
              <a:latin typeface="Arial"/>
              <a:ea typeface="Arial"/>
              <a:cs typeface="Arial"/>
              <a:sym typeface="Arial"/>
            </a:endParaRPr>
          </a:p>
        </p:txBody>
      </p:sp>
      <p:sp>
        <p:nvSpPr>
          <p:cNvPr id="3" name="TextBox 2">
            <a:extLst>
              <a:ext uri="{FF2B5EF4-FFF2-40B4-BE49-F238E27FC236}">
                <a16:creationId xmlns:a16="http://schemas.microsoft.com/office/drawing/2014/main" id="{FDF02EAB-E8D1-2032-B5DE-1431838CDDAC}"/>
              </a:ext>
            </a:extLst>
          </p:cNvPr>
          <p:cNvSpPr txBox="1"/>
          <p:nvPr/>
        </p:nvSpPr>
        <p:spPr>
          <a:xfrm>
            <a:off x="2472129" y="824409"/>
            <a:ext cx="3111684" cy="769441"/>
          </a:xfrm>
          <a:prstGeom prst="rect">
            <a:avLst/>
          </a:prstGeom>
          <a:noFill/>
        </p:spPr>
        <p:txBody>
          <a:bodyPr wrap="square" rtlCol="0">
            <a:spAutoFit/>
          </a:bodyPr>
          <a:lstStyle/>
          <a:p>
            <a:r>
              <a:rPr lang="en-US" sz="4400" dirty="0">
                <a:solidFill>
                  <a:schemeClr val="accent5">
                    <a:lumMod val="75000"/>
                  </a:schemeClr>
                </a:solidFill>
                <a:latin typeface="Berlin Sans FB Demi" panose="020E0802020502020306" pitchFamily="34" charset="0"/>
                <a:cs typeface="Dreaming Outloud Script Pro" panose="03050502040304050704" pitchFamily="66" charset="0"/>
              </a:rPr>
              <a:t>MY SQL:</a:t>
            </a:r>
          </a:p>
        </p:txBody>
      </p:sp>
      <p:sp>
        <p:nvSpPr>
          <p:cNvPr id="5" name="TextBox 4">
            <a:extLst>
              <a:ext uri="{FF2B5EF4-FFF2-40B4-BE49-F238E27FC236}">
                <a16:creationId xmlns:a16="http://schemas.microsoft.com/office/drawing/2014/main" id="{B0F1A4EB-0074-6CCF-81A9-5D5A6E34E6FA}"/>
              </a:ext>
            </a:extLst>
          </p:cNvPr>
          <p:cNvSpPr txBox="1"/>
          <p:nvPr/>
        </p:nvSpPr>
        <p:spPr>
          <a:xfrm>
            <a:off x="323665" y="1946025"/>
            <a:ext cx="5426439" cy="523220"/>
          </a:xfrm>
          <a:prstGeom prst="rect">
            <a:avLst/>
          </a:prstGeom>
          <a:noFill/>
        </p:spPr>
        <p:txBody>
          <a:bodyPr wrap="square" rtlCol="0">
            <a:spAutoFit/>
          </a:bodyPr>
          <a:lstStyle/>
          <a:p>
            <a:r>
              <a:rPr lang="en-US" sz="2800" b="1" dirty="0">
                <a:solidFill>
                  <a:schemeClr val="tx1"/>
                </a:solidFill>
              </a:rPr>
              <a:t>ACTIONABLE INSIGHTS :</a:t>
            </a:r>
          </a:p>
        </p:txBody>
      </p:sp>
      <p:pic>
        <p:nvPicPr>
          <p:cNvPr id="11" name="Picture 10">
            <a:extLst>
              <a:ext uri="{FF2B5EF4-FFF2-40B4-BE49-F238E27FC236}">
                <a16:creationId xmlns:a16="http://schemas.microsoft.com/office/drawing/2014/main" id="{F53F5DD8-6BF4-A7BC-1647-96EF50C185A0}"/>
              </a:ext>
            </a:extLst>
          </p:cNvPr>
          <p:cNvPicPr>
            <a:picLocks noChangeAspect="1"/>
          </p:cNvPicPr>
          <p:nvPr/>
        </p:nvPicPr>
        <p:blipFill>
          <a:blip r:embed="rId4"/>
          <a:srcRect/>
          <a:stretch/>
        </p:blipFill>
        <p:spPr>
          <a:xfrm>
            <a:off x="5381469" y="1946025"/>
            <a:ext cx="6586374" cy="3179482"/>
          </a:xfrm>
          <a:prstGeom prst="rect">
            <a:avLst/>
          </a:prstGeom>
        </p:spPr>
      </p:pic>
      <p:sp>
        <p:nvSpPr>
          <p:cNvPr id="12" name="TextBox 11">
            <a:extLst>
              <a:ext uri="{FF2B5EF4-FFF2-40B4-BE49-F238E27FC236}">
                <a16:creationId xmlns:a16="http://schemas.microsoft.com/office/drawing/2014/main" id="{839386D7-213B-89CF-7830-0FC2E19A7534}"/>
              </a:ext>
            </a:extLst>
          </p:cNvPr>
          <p:cNvSpPr txBox="1"/>
          <p:nvPr/>
        </p:nvSpPr>
        <p:spPr>
          <a:xfrm>
            <a:off x="234605" y="2702516"/>
            <a:ext cx="5057804" cy="2031325"/>
          </a:xfrm>
          <a:prstGeom prst="rect">
            <a:avLst/>
          </a:prstGeom>
          <a:noFill/>
        </p:spPr>
        <p:txBody>
          <a:bodyPr wrap="square" rtlCol="0">
            <a:spAutoFit/>
          </a:bodyPr>
          <a:lstStyle/>
          <a:p>
            <a:r>
              <a:rPr lang="en-GB" dirty="0"/>
              <a:t>What I did:</a:t>
            </a:r>
          </a:p>
          <a:p>
            <a:endParaRPr lang="en-GB" dirty="0"/>
          </a:p>
          <a:p>
            <a:pPr marL="285750" indent="-285750">
              <a:buFontTx/>
              <a:buChar char="-"/>
            </a:pPr>
            <a:r>
              <a:rPr lang="en-GB" dirty="0"/>
              <a:t>Developed specific recommendations based on findings</a:t>
            </a:r>
          </a:p>
          <a:p>
            <a:pPr marL="285750" indent="-285750">
              <a:buFontTx/>
              <a:buChar char="-"/>
            </a:pPr>
            <a:r>
              <a:rPr lang="en-GB" dirty="0"/>
              <a:t>Created clear next steps for marketing team</a:t>
            </a:r>
          </a:p>
          <a:p>
            <a:endParaRPr lang="en-GB" dirty="0"/>
          </a:p>
          <a:p>
            <a:r>
              <a:rPr lang="en-GB" dirty="0"/>
              <a:t>Key Benefits:</a:t>
            </a:r>
          </a:p>
          <a:p>
            <a:endParaRPr lang="en-GB" dirty="0"/>
          </a:p>
          <a:p>
            <a:pPr marL="285750" indent="-285750">
              <a:buFontTx/>
              <a:buChar char="-"/>
            </a:pPr>
            <a:r>
              <a:rPr lang="en-GB" dirty="0"/>
              <a:t>Transformed raw data into executable strategies</a:t>
            </a:r>
          </a:p>
          <a:p>
            <a:pPr marL="285750" indent="-285750">
              <a:buFontTx/>
              <a:buChar char="-"/>
            </a:pPr>
            <a:r>
              <a:rPr lang="en-GB" dirty="0"/>
              <a:t>Aligned analysis with business objectives</a:t>
            </a:r>
            <a:endParaRPr lang="en-US" dirty="0"/>
          </a:p>
        </p:txBody>
      </p:sp>
      <p:pic>
        <p:nvPicPr>
          <p:cNvPr id="7" name="Picture 6" descr="A logo of a dolphin&#10;&#10;AI-generated content may be incorrect.">
            <a:extLst>
              <a:ext uri="{FF2B5EF4-FFF2-40B4-BE49-F238E27FC236}">
                <a16:creationId xmlns:a16="http://schemas.microsoft.com/office/drawing/2014/main" id="{93B72822-D323-7864-F4CC-628BAAC46B1F}"/>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702688" y="777289"/>
            <a:ext cx="769441" cy="769441"/>
          </a:xfrm>
          <a:prstGeom prst="rect">
            <a:avLst/>
          </a:prstGeom>
        </p:spPr>
      </p:pic>
    </p:spTree>
    <p:extLst>
      <p:ext uri="{BB962C8B-B14F-4D97-AF65-F5344CB8AC3E}">
        <p14:creationId xmlns:p14="http://schemas.microsoft.com/office/powerpoint/2010/main" val="2609293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0557EC64-195F-4154-BCB5-8A6CC5A9A086}"/>
            </a:ext>
          </a:extLst>
        </p:cNvPr>
        <p:cNvGrpSpPr/>
        <p:nvPr/>
      </p:nvGrpSpPr>
      <p:grpSpPr>
        <a:xfrm>
          <a:off x="0" y="0"/>
          <a:ext cx="0" cy="0"/>
          <a:chOff x="0" y="0"/>
          <a:chExt cx="0" cy="0"/>
        </a:xfrm>
      </p:grpSpPr>
      <p:sp>
        <p:nvSpPr>
          <p:cNvPr id="146" name="Google Shape;146;p5">
            <a:extLst>
              <a:ext uri="{FF2B5EF4-FFF2-40B4-BE49-F238E27FC236}">
                <a16:creationId xmlns:a16="http://schemas.microsoft.com/office/drawing/2014/main" id="{9F48AF07-EC26-FB0B-85E2-4DF9DD7D9340}"/>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47" name="Google Shape;147;p5">
            <a:extLst>
              <a:ext uri="{FF2B5EF4-FFF2-40B4-BE49-F238E27FC236}">
                <a16:creationId xmlns:a16="http://schemas.microsoft.com/office/drawing/2014/main" id="{BC1F2866-BB9D-AEFF-EB8B-B705312BD76C}"/>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148" name="Google Shape;148;p5">
            <a:extLst>
              <a:ext uri="{FF2B5EF4-FFF2-40B4-BE49-F238E27FC236}">
                <a16:creationId xmlns:a16="http://schemas.microsoft.com/office/drawing/2014/main" id="{E0DCAA9C-DF4E-F77A-63A9-567E09574177}"/>
              </a:ext>
            </a:extLst>
          </p:cNvPr>
          <p:cNvSpPr txBox="1"/>
          <p:nvPr/>
        </p:nvSpPr>
        <p:spPr>
          <a:xfrm>
            <a:off x="323665" y="1347629"/>
            <a:ext cx="3111685" cy="365125"/>
          </a:xfrm>
          <a:prstGeom prst="rect">
            <a:avLst/>
          </a:prstGeom>
          <a:noFill/>
          <a:ln>
            <a:noFill/>
          </a:ln>
        </p:spPr>
        <p:txBody>
          <a:bodyPr spcFirstLastPara="1" wrap="square" lIns="91425" tIns="45700" rIns="91425" bIns="45700" anchor="t" anchorCtr="0">
            <a:normAutofit fontScale="97500"/>
          </a:bodyPr>
          <a:lstStyle/>
          <a:p>
            <a:pPr marL="0" marR="0" lvl="0" indent="0" algn="l" rtl="0">
              <a:lnSpc>
                <a:spcPct val="90000"/>
              </a:lnSpc>
              <a:spcBef>
                <a:spcPts val="0"/>
              </a:spcBef>
              <a:spcAft>
                <a:spcPts val="0"/>
              </a:spcAft>
              <a:buClr>
                <a:srgbClr val="FF0000"/>
              </a:buClr>
              <a:buSzPct val="100000"/>
              <a:buFont typeface="Arial"/>
              <a:buNone/>
            </a:pPr>
            <a:endParaRPr dirty="0"/>
          </a:p>
        </p:txBody>
      </p:sp>
      <p:pic>
        <p:nvPicPr>
          <p:cNvPr id="155" name="Google Shape;155;p5" title="download.png">
            <a:extLst>
              <a:ext uri="{FF2B5EF4-FFF2-40B4-BE49-F238E27FC236}">
                <a16:creationId xmlns:a16="http://schemas.microsoft.com/office/drawing/2014/main" id="{8D97B373-4956-C746-9737-0C1B15D4BDE0}"/>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Google Shape;138;p4">
            <a:extLst>
              <a:ext uri="{FF2B5EF4-FFF2-40B4-BE49-F238E27FC236}">
                <a16:creationId xmlns:a16="http://schemas.microsoft.com/office/drawing/2014/main" id="{66BF66E3-4B94-0A8F-2440-AFA40157D5A9}"/>
              </a:ext>
            </a:extLst>
          </p:cNvPr>
          <p:cNvSpPr txBox="1"/>
          <p:nvPr/>
        </p:nvSpPr>
        <p:spPr>
          <a:xfrm>
            <a:off x="604977" y="1336471"/>
            <a:ext cx="105156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D0D0D"/>
              </a:buClr>
              <a:buSzPts val="2400"/>
              <a:buFont typeface="Arial"/>
              <a:buNone/>
            </a:pPr>
            <a:endParaRPr sz="6600" b="1" i="0" u="none" strike="noStrike" cap="none" dirty="0">
              <a:solidFill>
                <a:srgbClr val="0D0D0D"/>
              </a:solidFill>
              <a:latin typeface="Arial"/>
              <a:ea typeface="Arial"/>
              <a:cs typeface="Arial"/>
              <a:sym typeface="Arial"/>
            </a:endParaRPr>
          </a:p>
        </p:txBody>
      </p:sp>
      <p:sp>
        <p:nvSpPr>
          <p:cNvPr id="5" name="TextBox 4">
            <a:extLst>
              <a:ext uri="{FF2B5EF4-FFF2-40B4-BE49-F238E27FC236}">
                <a16:creationId xmlns:a16="http://schemas.microsoft.com/office/drawing/2014/main" id="{01A84C4F-7BB2-4E73-E12B-8622E380A7C8}"/>
              </a:ext>
            </a:extLst>
          </p:cNvPr>
          <p:cNvSpPr txBox="1"/>
          <p:nvPr/>
        </p:nvSpPr>
        <p:spPr>
          <a:xfrm>
            <a:off x="224157" y="1801051"/>
            <a:ext cx="5426439" cy="523220"/>
          </a:xfrm>
          <a:prstGeom prst="rect">
            <a:avLst/>
          </a:prstGeom>
          <a:noFill/>
        </p:spPr>
        <p:txBody>
          <a:bodyPr wrap="square" rtlCol="0">
            <a:spAutoFit/>
          </a:bodyPr>
          <a:lstStyle/>
          <a:p>
            <a:r>
              <a:rPr lang="en-US" sz="2800" b="1" dirty="0">
                <a:solidFill>
                  <a:schemeClr val="accent1">
                    <a:lumMod val="50000"/>
                  </a:schemeClr>
                </a:solidFill>
              </a:rPr>
              <a:t>LIBRARIES USED :</a:t>
            </a:r>
          </a:p>
        </p:txBody>
      </p:sp>
      <p:pic>
        <p:nvPicPr>
          <p:cNvPr id="11" name="Picture 10">
            <a:extLst>
              <a:ext uri="{FF2B5EF4-FFF2-40B4-BE49-F238E27FC236}">
                <a16:creationId xmlns:a16="http://schemas.microsoft.com/office/drawing/2014/main" id="{40FCB7C0-60C8-7FBF-2C30-218312CB0525}"/>
              </a:ext>
            </a:extLst>
          </p:cNvPr>
          <p:cNvPicPr>
            <a:picLocks noChangeAspect="1"/>
          </p:cNvPicPr>
          <p:nvPr/>
        </p:nvPicPr>
        <p:blipFill>
          <a:blip r:embed="rId4"/>
          <a:srcRect/>
          <a:stretch/>
        </p:blipFill>
        <p:spPr>
          <a:xfrm>
            <a:off x="6486626" y="1946025"/>
            <a:ext cx="4376060" cy="3179482"/>
          </a:xfrm>
          <a:prstGeom prst="rect">
            <a:avLst/>
          </a:prstGeom>
        </p:spPr>
      </p:pic>
      <p:sp>
        <p:nvSpPr>
          <p:cNvPr id="12" name="TextBox 11">
            <a:extLst>
              <a:ext uri="{FF2B5EF4-FFF2-40B4-BE49-F238E27FC236}">
                <a16:creationId xmlns:a16="http://schemas.microsoft.com/office/drawing/2014/main" id="{5D2E313E-9EF7-BD07-0B11-2E5ECA9D772A}"/>
              </a:ext>
            </a:extLst>
          </p:cNvPr>
          <p:cNvSpPr txBox="1"/>
          <p:nvPr/>
        </p:nvSpPr>
        <p:spPr>
          <a:xfrm>
            <a:off x="234605" y="2702516"/>
            <a:ext cx="5057804" cy="2246769"/>
          </a:xfrm>
          <a:prstGeom prst="rect">
            <a:avLst/>
          </a:prstGeom>
          <a:noFill/>
        </p:spPr>
        <p:txBody>
          <a:bodyPr wrap="square" rtlCol="0">
            <a:spAutoFit/>
          </a:bodyPr>
          <a:lstStyle/>
          <a:p>
            <a:pPr marL="342900" indent="-342900">
              <a:buAutoNum type="arabicPeriod"/>
            </a:pPr>
            <a:r>
              <a:rPr lang="en-GB" dirty="0"/>
              <a:t>pandas (pd) - Core data manipulation (</a:t>
            </a:r>
            <a:r>
              <a:rPr lang="en-GB" dirty="0" err="1"/>
              <a:t>DataFrames</a:t>
            </a:r>
            <a:r>
              <a:rPr lang="en-GB" dirty="0"/>
              <a:t>, SQL queries, calculations)   </a:t>
            </a:r>
          </a:p>
          <a:p>
            <a:pPr marL="342900" indent="-342900">
              <a:buAutoNum type="arabicPeriod"/>
            </a:pPr>
            <a:r>
              <a:rPr lang="en-GB" dirty="0"/>
              <a:t>numpy (np) - Numerical </a:t>
            </a:r>
          </a:p>
          <a:p>
            <a:pPr marL="342900" indent="-342900">
              <a:buAutoNum type="arabicPeriod"/>
            </a:pPr>
            <a:r>
              <a:rPr lang="en-GB" dirty="0" err="1"/>
              <a:t>sqlalchemy</a:t>
            </a:r>
            <a:r>
              <a:rPr lang="en-GB" dirty="0"/>
              <a:t> - Database </a:t>
            </a:r>
          </a:p>
          <a:p>
            <a:pPr marL="342900" indent="-342900">
              <a:buAutoNum type="arabicPeriod"/>
            </a:pPr>
            <a:r>
              <a:rPr lang="en-GB" dirty="0" err="1"/>
              <a:t>mysql</a:t>
            </a:r>
            <a:r>
              <a:rPr lang="en-GB" dirty="0"/>
              <a:t>-connector - MySQL </a:t>
            </a:r>
          </a:p>
          <a:p>
            <a:pPr marL="342900" indent="-342900">
              <a:buAutoNum type="arabicPeriod"/>
            </a:pPr>
            <a:r>
              <a:rPr lang="en-GB" dirty="0" err="1"/>
              <a:t>matplotlib.pyplot</a:t>
            </a:r>
            <a:r>
              <a:rPr lang="en-GB" dirty="0"/>
              <a:t> (plt) - Basic visualization. </a:t>
            </a:r>
          </a:p>
          <a:p>
            <a:pPr marL="342900" indent="-342900">
              <a:buAutoNum type="arabicPeriod"/>
            </a:pPr>
            <a:r>
              <a:rPr lang="en-GB" dirty="0"/>
              <a:t>seaborn (sns) - Statistical </a:t>
            </a:r>
          </a:p>
          <a:p>
            <a:pPr marL="342900" indent="-342900">
              <a:buAutoNum type="arabicPeriod"/>
            </a:pPr>
            <a:r>
              <a:rPr lang="en-GB" dirty="0" err="1"/>
              <a:t>plotly.express</a:t>
            </a:r>
            <a:r>
              <a:rPr lang="en-GB" dirty="0"/>
              <a:t> (px) - Interactive </a:t>
            </a:r>
          </a:p>
          <a:p>
            <a:pPr marL="342900" indent="-342900">
              <a:buAutoNum type="arabicPeriod"/>
            </a:pPr>
            <a:r>
              <a:rPr lang="en-GB" dirty="0" err="1"/>
              <a:t>scipy</a:t>
            </a:r>
            <a:r>
              <a:rPr lang="en-GB" dirty="0"/>
              <a:t> - Scientific </a:t>
            </a:r>
          </a:p>
          <a:p>
            <a:pPr marL="342900" indent="-342900">
              <a:buAutoNum type="arabicPeriod"/>
            </a:pPr>
            <a:r>
              <a:rPr lang="en-GB" dirty="0"/>
              <a:t>warnings - Alert management</a:t>
            </a:r>
            <a:endParaRPr lang="en-US" dirty="0"/>
          </a:p>
        </p:txBody>
      </p:sp>
      <p:sp>
        <p:nvSpPr>
          <p:cNvPr id="4" name="TextBox 3">
            <a:extLst>
              <a:ext uri="{FF2B5EF4-FFF2-40B4-BE49-F238E27FC236}">
                <a16:creationId xmlns:a16="http://schemas.microsoft.com/office/drawing/2014/main" id="{28097D0C-8C69-ABDF-C05C-CEEA19287D75}"/>
              </a:ext>
            </a:extLst>
          </p:cNvPr>
          <p:cNvSpPr txBox="1"/>
          <p:nvPr/>
        </p:nvSpPr>
        <p:spPr>
          <a:xfrm>
            <a:off x="2472129" y="760750"/>
            <a:ext cx="2979924" cy="769441"/>
          </a:xfrm>
          <a:prstGeom prst="rect">
            <a:avLst/>
          </a:prstGeom>
          <a:noFill/>
        </p:spPr>
        <p:txBody>
          <a:bodyPr wrap="square" rtlCol="0">
            <a:spAutoFit/>
          </a:bodyPr>
          <a:lstStyle/>
          <a:p>
            <a:r>
              <a:rPr lang="en-US" sz="4400" dirty="0">
                <a:solidFill>
                  <a:schemeClr val="accent1">
                    <a:lumMod val="50000"/>
                  </a:schemeClr>
                </a:solidFill>
                <a:latin typeface="Berlin Sans FB Demi" panose="020E0802020502020306" pitchFamily="34" charset="0"/>
                <a:cs typeface="Dreaming Outloud Script Pro" panose="03050502040304050704" pitchFamily="66" charset="0"/>
              </a:rPr>
              <a:t>Python:</a:t>
            </a:r>
          </a:p>
        </p:txBody>
      </p:sp>
      <p:pic>
        <p:nvPicPr>
          <p:cNvPr id="7" name="Picture 6" descr="A blue and yellow snake logo&#10;&#10;AI-generated content may be incorrect.">
            <a:extLst>
              <a:ext uri="{FF2B5EF4-FFF2-40B4-BE49-F238E27FC236}">
                <a16:creationId xmlns:a16="http://schemas.microsoft.com/office/drawing/2014/main" id="{B4B92FB2-CA93-A172-4557-207D309A24BE}"/>
              </a:ext>
            </a:extLst>
          </p:cNvPr>
          <p:cNvPicPr>
            <a:picLocks noChangeAspect="1"/>
          </p:cNvPicPr>
          <p:nvPr/>
        </p:nvPicPr>
        <p:blipFill>
          <a:blip r:embed="rId5">
            <a:extLst>
              <a:ext uri="{837473B0-CC2E-450A-ABE3-18F120FF3D39}">
                <a1611:picAttrSrcUrl xmlns:a1611="http://schemas.microsoft.com/office/drawing/2016/11/main" r:id="rId6"/>
              </a:ext>
            </a:extLst>
          </a:blip>
          <a:srcRect l="20422" r="17769"/>
          <a:stretch/>
        </p:blipFill>
        <p:spPr>
          <a:xfrm>
            <a:off x="1197965" y="500967"/>
            <a:ext cx="1274164" cy="1322844"/>
          </a:xfrm>
          <a:prstGeom prst="rect">
            <a:avLst/>
          </a:prstGeom>
        </p:spPr>
      </p:pic>
    </p:spTree>
    <p:extLst>
      <p:ext uri="{BB962C8B-B14F-4D97-AF65-F5344CB8AC3E}">
        <p14:creationId xmlns:p14="http://schemas.microsoft.com/office/powerpoint/2010/main" val="1631770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2"/>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17" name="Google Shape;117;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
        <p:nvSpPr>
          <p:cNvPr id="118" name="Google Shape;118;p2"/>
          <p:cNvSpPr txBox="1"/>
          <p:nvPr/>
        </p:nvSpPr>
        <p:spPr>
          <a:xfrm>
            <a:off x="1151247" y="1082919"/>
            <a:ext cx="105156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D0D0D"/>
              </a:buClr>
              <a:buSzPts val="2400"/>
              <a:buFont typeface="Arial"/>
              <a:buNone/>
            </a:pPr>
            <a:r>
              <a:rPr lang="en-US" sz="7200" b="1" dirty="0">
                <a:solidFill>
                  <a:srgbClr val="0D0D0D"/>
                </a:solidFill>
              </a:rPr>
              <a:t>WHO WE ARE ?</a:t>
            </a:r>
            <a:endParaRPr sz="7200" b="1" i="0" u="none" strike="noStrike" cap="none" dirty="0">
              <a:solidFill>
                <a:srgbClr val="0D0D0D"/>
              </a:solidFill>
              <a:latin typeface="Arial"/>
              <a:ea typeface="Arial"/>
              <a:cs typeface="Arial"/>
              <a:sym typeface="Arial"/>
            </a:endParaRPr>
          </a:p>
        </p:txBody>
      </p:sp>
      <p:pic>
        <p:nvPicPr>
          <p:cNvPr id="120" name="Google Shape;120;p2" title="download.png"/>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3" name="TextBox 2">
            <a:extLst>
              <a:ext uri="{FF2B5EF4-FFF2-40B4-BE49-F238E27FC236}">
                <a16:creationId xmlns:a16="http://schemas.microsoft.com/office/drawing/2014/main" id="{EB5F9016-626D-3E4E-D3DA-0EDB7F23580E}"/>
              </a:ext>
            </a:extLst>
          </p:cNvPr>
          <p:cNvSpPr txBox="1"/>
          <p:nvPr/>
        </p:nvSpPr>
        <p:spPr>
          <a:xfrm>
            <a:off x="3046751" y="3271364"/>
            <a:ext cx="6093500" cy="307777"/>
          </a:xfrm>
          <a:prstGeom prst="rect">
            <a:avLst/>
          </a:prstGeom>
          <a:noFill/>
        </p:spPr>
        <p:txBody>
          <a:bodyPr wrap="square">
            <a:spAutoFit/>
          </a:bodyPr>
          <a:lstStyle/>
          <a:p>
            <a:pPr algn="l" rtl="0"/>
            <a:r>
              <a:rPr lang="en-US" b="0" i="0" dirty="0">
                <a:solidFill>
                  <a:srgbClr val="FFFFFF"/>
                </a:solidFill>
                <a:effectLst/>
              </a:rPr>
              <a:t>WHO WE ARE ?</a:t>
            </a:r>
            <a:endParaRPr lang="en-US" dirty="0">
              <a:effectLst/>
            </a:endParaRPr>
          </a:p>
        </p:txBody>
      </p:sp>
      <p:sp>
        <p:nvSpPr>
          <p:cNvPr id="5" name="TextBox 4">
            <a:extLst>
              <a:ext uri="{FF2B5EF4-FFF2-40B4-BE49-F238E27FC236}">
                <a16:creationId xmlns:a16="http://schemas.microsoft.com/office/drawing/2014/main" id="{43ED9FFE-3578-3352-2A49-D491F499FE1A}"/>
              </a:ext>
            </a:extLst>
          </p:cNvPr>
          <p:cNvSpPr txBox="1"/>
          <p:nvPr/>
        </p:nvSpPr>
        <p:spPr>
          <a:xfrm>
            <a:off x="3046751" y="3271364"/>
            <a:ext cx="6093500" cy="307777"/>
          </a:xfrm>
          <a:prstGeom prst="rect">
            <a:avLst/>
          </a:prstGeom>
          <a:noFill/>
        </p:spPr>
        <p:txBody>
          <a:bodyPr wrap="square">
            <a:spAutoFit/>
          </a:bodyPr>
          <a:lstStyle/>
          <a:p>
            <a:endParaRPr lang="en-US" dirty="0"/>
          </a:p>
        </p:txBody>
      </p:sp>
      <p:pic>
        <p:nvPicPr>
          <p:cNvPr id="6" name="Picture 5">
            <a:extLst>
              <a:ext uri="{FF2B5EF4-FFF2-40B4-BE49-F238E27FC236}">
                <a16:creationId xmlns:a16="http://schemas.microsoft.com/office/drawing/2014/main" id="{76254142-70F4-4907-B309-B8C55DFF32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74367" y="2199567"/>
            <a:ext cx="2638268" cy="2158585"/>
          </a:xfrm>
          <a:prstGeom prst="rect">
            <a:avLst/>
          </a:prstGeom>
          <a:ln>
            <a:noFill/>
          </a:ln>
          <a:effectLst>
            <a:outerShdw blurRad="190500" algn="tl" rotWithShape="0">
              <a:srgbClr val="000000">
                <a:alpha val="70000"/>
              </a:srgbClr>
            </a:outerShdw>
          </a:effectLst>
        </p:spPr>
      </p:pic>
      <p:cxnSp>
        <p:nvCxnSpPr>
          <p:cNvPr id="8" name="Connector: Curved 7">
            <a:extLst>
              <a:ext uri="{FF2B5EF4-FFF2-40B4-BE49-F238E27FC236}">
                <a16:creationId xmlns:a16="http://schemas.microsoft.com/office/drawing/2014/main" id="{7B6DCE03-1448-8F31-DE00-FFA9522DD4DF}"/>
              </a:ext>
            </a:extLst>
          </p:cNvPr>
          <p:cNvCxnSpPr>
            <a:cxnSpLocks/>
          </p:cNvCxnSpPr>
          <p:nvPr/>
        </p:nvCxnSpPr>
        <p:spPr>
          <a:xfrm rot="10800000" flipV="1">
            <a:off x="3046752" y="3579139"/>
            <a:ext cx="2049907" cy="825750"/>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0" name="Connector: Curved 9">
            <a:extLst>
              <a:ext uri="{FF2B5EF4-FFF2-40B4-BE49-F238E27FC236}">
                <a16:creationId xmlns:a16="http://schemas.microsoft.com/office/drawing/2014/main" id="{71F54DBC-9BE6-2059-BFE0-F502BBE1B99D}"/>
              </a:ext>
            </a:extLst>
          </p:cNvPr>
          <p:cNvCxnSpPr>
            <a:cxnSpLocks/>
          </p:cNvCxnSpPr>
          <p:nvPr/>
        </p:nvCxnSpPr>
        <p:spPr>
          <a:xfrm rot="10800000" flipV="1">
            <a:off x="4676511" y="3833047"/>
            <a:ext cx="1340361" cy="1289400"/>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2" name="Connector: Curved 11">
            <a:extLst>
              <a:ext uri="{FF2B5EF4-FFF2-40B4-BE49-F238E27FC236}">
                <a16:creationId xmlns:a16="http://schemas.microsoft.com/office/drawing/2014/main" id="{B1C8A47F-5941-5CB3-A719-3FA9E768A96D}"/>
              </a:ext>
            </a:extLst>
          </p:cNvPr>
          <p:cNvCxnSpPr>
            <a:cxnSpLocks/>
          </p:cNvCxnSpPr>
          <p:nvPr/>
        </p:nvCxnSpPr>
        <p:spPr>
          <a:xfrm rot="16200000" flipH="1">
            <a:off x="6369805" y="3872286"/>
            <a:ext cx="1341866" cy="1263385"/>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ctor: Curved 13">
            <a:extLst>
              <a:ext uri="{FF2B5EF4-FFF2-40B4-BE49-F238E27FC236}">
                <a16:creationId xmlns:a16="http://schemas.microsoft.com/office/drawing/2014/main" id="{2414CB6E-1E86-8770-04ED-ED5D4498607F}"/>
              </a:ext>
            </a:extLst>
          </p:cNvPr>
          <p:cNvCxnSpPr>
            <a:cxnSpLocks/>
          </p:cNvCxnSpPr>
          <p:nvPr/>
        </p:nvCxnSpPr>
        <p:spPr>
          <a:xfrm>
            <a:off x="7180289" y="3579140"/>
            <a:ext cx="1916866" cy="779012"/>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54E8C8BE-3675-F399-82A4-AAFBC4BAC54F}"/>
              </a:ext>
            </a:extLst>
          </p:cNvPr>
          <p:cNvSpPr txBox="1"/>
          <p:nvPr/>
        </p:nvSpPr>
        <p:spPr>
          <a:xfrm>
            <a:off x="1086880" y="4289202"/>
            <a:ext cx="2979924" cy="338554"/>
          </a:xfrm>
          <a:prstGeom prst="rect">
            <a:avLst/>
          </a:prstGeom>
          <a:noFill/>
        </p:spPr>
        <p:txBody>
          <a:bodyPr wrap="square" rtlCol="0">
            <a:spAutoFit/>
          </a:bodyPr>
          <a:lstStyle/>
          <a:p>
            <a:r>
              <a:rPr lang="en-US" sz="1600" dirty="0">
                <a:latin typeface="Berlin Sans FB Demi" panose="020E0802020502020306" pitchFamily="34" charset="0"/>
                <a:cs typeface="Dreaming Outloud Script Pro" panose="03050502040304050704" pitchFamily="66" charset="0"/>
              </a:rPr>
              <a:t>MALAK WAHIED</a:t>
            </a:r>
          </a:p>
        </p:txBody>
      </p:sp>
      <p:sp>
        <p:nvSpPr>
          <p:cNvPr id="24" name="TextBox 23">
            <a:extLst>
              <a:ext uri="{FF2B5EF4-FFF2-40B4-BE49-F238E27FC236}">
                <a16:creationId xmlns:a16="http://schemas.microsoft.com/office/drawing/2014/main" id="{C75783A3-FE5E-5ADD-0497-E9B1C1B5763B}"/>
              </a:ext>
            </a:extLst>
          </p:cNvPr>
          <p:cNvSpPr txBox="1"/>
          <p:nvPr/>
        </p:nvSpPr>
        <p:spPr>
          <a:xfrm>
            <a:off x="7040738" y="5379409"/>
            <a:ext cx="1959543" cy="338554"/>
          </a:xfrm>
          <a:prstGeom prst="rect">
            <a:avLst/>
          </a:prstGeom>
          <a:noFill/>
        </p:spPr>
        <p:txBody>
          <a:bodyPr wrap="square" rtlCol="0">
            <a:spAutoFit/>
          </a:bodyPr>
          <a:lstStyle/>
          <a:p>
            <a:r>
              <a:rPr lang="en-US" sz="1600" dirty="0">
                <a:latin typeface="Berlin Sans FB Demi" panose="020E0802020502020306" pitchFamily="34" charset="0"/>
              </a:rPr>
              <a:t>HAGER MUSTAFA</a:t>
            </a:r>
          </a:p>
        </p:txBody>
      </p:sp>
      <p:sp>
        <p:nvSpPr>
          <p:cNvPr id="25" name="TextBox 24">
            <a:extLst>
              <a:ext uri="{FF2B5EF4-FFF2-40B4-BE49-F238E27FC236}">
                <a16:creationId xmlns:a16="http://schemas.microsoft.com/office/drawing/2014/main" id="{4F9A9DC5-A78F-83FE-5692-E3B3814DA45D}"/>
              </a:ext>
            </a:extLst>
          </p:cNvPr>
          <p:cNvSpPr txBox="1"/>
          <p:nvPr/>
        </p:nvSpPr>
        <p:spPr>
          <a:xfrm>
            <a:off x="2601628" y="5232460"/>
            <a:ext cx="2172739" cy="338554"/>
          </a:xfrm>
          <a:prstGeom prst="rect">
            <a:avLst/>
          </a:prstGeom>
          <a:noFill/>
        </p:spPr>
        <p:txBody>
          <a:bodyPr wrap="square" rtlCol="0">
            <a:spAutoFit/>
          </a:bodyPr>
          <a:lstStyle/>
          <a:p>
            <a:r>
              <a:rPr lang="en-US" sz="1600" dirty="0">
                <a:latin typeface="Berlin Sans FB Demi" panose="020E0802020502020306" pitchFamily="34" charset="0"/>
              </a:rPr>
              <a:t>RAHMA MAHMOUD</a:t>
            </a:r>
          </a:p>
        </p:txBody>
      </p:sp>
      <p:sp>
        <p:nvSpPr>
          <p:cNvPr id="26" name="TextBox 25">
            <a:extLst>
              <a:ext uri="{FF2B5EF4-FFF2-40B4-BE49-F238E27FC236}">
                <a16:creationId xmlns:a16="http://schemas.microsoft.com/office/drawing/2014/main" id="{19A40F50-8D46-1F71-E986-BF4AFA2D7C2C}"/>
              </a:ext>
            </a:extLst>
          </p:cNvPr>
          <p:cNvSpPr txBox="1"/>
          <p:nvPr/>
        </p:nvSpPr>
        <p:spPr>
          <a:xfrm>
            <a:off x="9243106" y="4225253"/>
            <a:ext cx="1959543" cy="338554"/>
          </a:xfrm>
          <a:prstGeom prst="rect">
            <a:avLst/>
          </a:prstGeom>
          <a:noFill/>
        </p:spPr>
        <p:txBody>
          <a:bodyPr wrap="square" rtlCol="0">
            <a:spAutoFit/>
          </a:bodyPr>
          <a:lstStyle/>
          <a:p>
            <a:r>
              <a:rPr lang="en-US" sz="1600" dirty="0">
                <a:latin typeface="Berlin Sans FB Demi" panose="020E0802020502020306" pitchFamily="34" charset="0"/>
              </a:rPr>
              <a:t>MARIAM AHMED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464E912A-49FE-5CFF-D819-C0AE33733411}"/>
            </a:ext>
          </a:extLst>
        </p:cNvPr>
        <p:cNvGrpSpPr/>
        <p:nvPr/>
      </p:nvGrpSpPr>
      <p:grpSpPr>
        <a:xfrm>
          <a:off x="0" y="0"/>
          <a:ext cx="0" cy="0"/>
          <a:chOff x="0" y="0"/>
          <a:chExt cx="0" cy="0"/>
        </a:xfrm>
      </p:grpSpPr>
      <p:sp>
        <p:nvSpPr>
          <p:cNvPr id="163" name="Google Shape;163;p6">
            <a:extLst>
              <a:ext uri="{FF2B5EF4-FFF2-40B4-BE49-F238E27FC236}">
                <a16:creationId xmlns:a16="http://schemas.microsoft.com/office/drawing/2014/main" id="{DA24EB5F-92BE-AB61-A7BA-1251C4B99D7D}"/>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64" name="Google Shape;164;p6">
            <a:extLst>
              <a:ext uri="{FF2B5EF4-FFF2-40B4-BE49-F238E27FC236}">
                <a16:creationId xmlns:a16="http://schemas.microsoft.com/office/drawing/2014/main" id="{D56B78B6-A108-6764-D9B3-5B8A2D920089}"/>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pic>
        <p:nvPicPr>
          <p:cNvPr id="165" name="Google Shape;165;p6" title="download.png">
            <a:extLst>
              <a:ext uri="{FF2B5EF4-FFF2-40B4-BE49-F238E27FC236}">
                <a16:creationId xmlns:a16="http://schemas.microsoft.com/office/drawing/2014/main" id="{69A0F987-02E5-EED3-B45B-F31ABC3230A1}"/>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TextBox 1">
            <a:extLst>
              <a:ext uri="{FF2B5EF4-FFF2-40B4-BE49-F238E27FC236}">
                <a16:creationId xmlns:a16="http://schemas.microsoft.com/office/drawing/2014/main" id="{F2F96D4A-D1D8-1BD2-76FD-1526778FDAB8}"/>
              </a:ext>
            </a:extLst>
          </p:cNvPr>
          <p:cNvSpPr txBox="1"/>
          <p:nvPr/>
        </p:nvSpPr>
        <p:spPr>
          <a:xfrm>
            <a:off x="2773800" y="907774"/>
            <a:ext cx="2979924" cy="769441"/>
          </a:xfrm>
          <a:prstGeom prst="rect">
            <a:avLst/>
          </a:prstGeom>
          <a:noFill/>
        </p:spPr>
        <p:txBody>
          <a:bodyPr wrap="square" rtlCol="0">
            <a:spAutoFit/>
          </a:bodyPr>
          <a:lstStyle/>
          <a:p>
            <a:r>
              <a:rPr lang="en-US" sz="4400" dirty="0">
                <a:solidFill>
                  <a:schemeClr val="accent1">
                    <a:lumMod val="50000"/>
                  </a:schemeClr>
                </a:solidFill>
                <a:latin typeface="Berlin Sans FB Demi" panose="020E0802020502020306" pitchFamily="34" charset="0"/>
                <a:cs typeface="Dreaming Outloud Script Pro" panose="03050502040304050704" pitchFamily="66" charset="0"/>
              </a:rPr>
              <a:t>Python:</a:t>
            </a:r>
          </a:p>
        </p:txBody>
      </p:sp>
      <p:pic>
        <p:nvPicPr>
          <p:cNvPr id="3" name="Picture 2" descr="A blue and yellow snake logo&#10;&#10;AI-generated content may be incorrect.">
            <a:extLst>
              <a:ext uri="{FF2B5EF4-FFF2-40B4-BE49-F238E27FC236}">
                <a16:creationId xmlns:a16="http://schemas.microsoft.com/office/drawing/2014/main" id="{825B82A6-E473-B572-5846-B3FD09A1171A}"/>
              </a:ext>
            </a:extLst>
          </p:cNvPr>
          <p:cNvPicPr>
            <a:picLocks noChangeAspect="1"/>
          </p:cNvPicPr>
          <p:nvPr/>
        </p:nvPicPr>
        <p:blipFill>
          <a:blip r:embed="rId4">
            <a:extLst>
              <a:ext uri="{837473B0-CC2E-450A-ABE3-18F120FF3D39}">
                <a1611:picAttrSrcUrl xmlns:a1611="http://schemas.microsoft.com/office/drawing/2016/11/main" r:id="rId5"/>
              </a:ext>
            </a:extLst>
          </a:blip>
          <a:srcRect l="20422" r="17769"/>
          <a:stretch/>
        </p:blipFill>
        <p:spPr>
          <a:xfrm>
            <a:off x="1572718" y="631072"/>
            <a:ext cx="1274164" cy="1322844"/>
          </a:xfrm>
          <a:prstGeom prst="rect">
            <a:avLst/>
          </a:prstGeom>
        </p:spPr>
      </p:pic>
      <p:pic>
        <p:nvPicPr>
          <p:cNvPr id="5" name="Picture 4">
            <a:extLst>
              <a:ext uri="{FF2B5EF4-FFF2-40B4-BE49-F238E27FC236}">
                <a16:creationId xmlns:a16="http://schemas.microsoft.com/office/drawing/2014/main" id="{FBD94972-DAA8-4322-4201-2E0F631B7398}"/>
              </a:ext>
            </a:extLst>
          </p:cNvPr>
          <p:cNvPicPr>
            <a:picLocks noChangeAspect="1"/>
          </p:cNvPicPr>
          <p:nvPr/>
        </p:nvPicPr>
        <p:blipFill>
          <a:blip r:embed="rId6"/>
          <a:stretch>
            <a:fillRect/>
          </a:stretch>
        </p:blipFill>
        <p:spPr>
          <a:xfrm>
            <a:off x="5753724" y="1532760"/>
            <a:ext cx="6060444" cy="4347710"/>
          </a:xfrm>
          <a:prstGeom prst="rect">
            <a:avLst/>
          </a:prstGeom>
        </p:spPr>
      </p:pic>
      <p:sp>
        <p:nvSpPr>
          <p:cNvPr id="6" name="TextBox 5">
            <a:extLst>
              <a:ext uri="{FF2B5EF4-FFF2-40B4-BE49-F238E27FC236}">
                <a16:creationId xmlns:a16="http://schemas.microsoft.com/office/drawing/2014/main" id="{09FAFA38-F87E-64B2-01B8-86ABB1B0B29F}"/>
              </a:ext>
            </a:extLst>
          </p:cNvPr>
          <p:cNvSpPr txBox="1"/>
          <p:nvPr/>
        </p:nvSpPr>
        <p:spPr>
          <a:xfrm>
            <a:off x="377832" y="1778981"/>
            <a:ext cx="5426439" cy="523220"/>
          </a:xfrm>
          <a:prstGeom prst="rect">
            <a:avLst/>
          </a:prstGeom>
          <a:noFill/>
        </p:spPr>
        <p:txBody>
          <a:bodyPr wrap="square" rtlCol="0">
            <a:spAutoFit/>
          </a:bodyPr>
          <a:lstStyle/>
          <a:p>
            <a:r>
              <a:rPr lang="en-US" sz="2800" b="1" dirty="0">
                <a:solidFill>
                  <a:schemeClr val="accent1">
                    <a:lumMod val="50000"/>
                  </a:schemeClr>
                </a:solidFill>
              </a:rPr>
              <a:t>Cleaning :</a:t>
            </a:r>
          </a:p>
        </p:txBody>
      </p:sp>
      <p:sp>
        <p:nvSpPr>
          <p:cNvPr id="8" name="TextBox 7">
            <a:extLst>
              <a:ext uri="{FF2B5EF4-FFF2-40B4-BE49-F238E27FC236}">
                <a16:creationId xmlns:a16="http://schemas.microsoft.com/office/drawing/2014/main" id="{D312AFFA-D673-51F2-71C7-13538043AD20}"/>
              </a:ext>
            </a:extLst>
          </p:cNvPr>
          <p:cNvSpPr txBox="1"/>
          <p:nvPr/>
        </p:nvSpPr>
        <p:spPr>
          <a:xfrm>
            <a:off x="337568" y="2302201"/>
            <a:ext cx="5018627" cy="3539430"/>
          </a:xfrm>
          <a:prstGeom prst="rect">
            <a:avLst/>
          </a:prstGeom>
          <a:noFill/>
        </p:spPr>
        <p:txBody>
          <a:bodyPr wrap="square" rtlCol="0">
            <a:spAutoFit/>
          </a:bodyPr>
          <a:lstStyle/>
          <a:p>
            <a:r>
              <a:rPr lang="en-US" dirty="0"/>
              <a:t>-Checks for missing values in the Data. The result is 0, meaning there are no missing values.2. </a:t>
            </a:r>
          </a:p>
          <a:p>
            <a:endParaRPr lang="en-US" dirty="0"/>
          </a:p>
          <a:p>
            <a:r>
              <a:rPr lang="en-US" dirty="0"/>
              <a:t>-Checks for duplicate rows. The result is 0, confirming no duplicates exist. </a:t>
            </a:r>
          </a:p>
          <a:p>
            <a:endParaRPr lang="en-US" dirty="0"/>
          </a:p>
          <a:p>
            <a:r>
              <a:rPr lang="en-US" dirty="0"/>
              <a:t>-Lists the column names of the Data, which include the metrics</a:t>
            </a:r>
          </a:p>
          <a:p>
            <a:endParaRPr lang="en-US" dirty="0"/>
          </a:p>
          <a:p>
            <a:r>
              <a:rPr lang="en-US" dirty="0"/>
              <a:t>-Displays the structure of the Data, confirming it’s a Pandas Data with the listed columns and their data types</a:t>
            </a:r>
          </a:p>
          <a:p>
            <a:endParaRPr lang="en-US" dirty="0"/>
          </a:p>
          <a:p>
            <a:r>
              <a:rPr lang="en-US" dirty="0"/>
              <a:t>.Summary of Operations: The code verifies that the dataset is clean (no missing values or duplicates) and provides an overview of its structure and columns, preparing it for further analysis.</a:t>
            </a:r>
          </a:p>
        </p:txBody>
      </p:sp>
    </p:spTree>
    <p:extLst>
      <p:ext uri="{BB962C8B-B14F-4D97-AF65-F5344CB8AC3E}">
        <p14:creationId xmlns:p14="http://schemas.microsoft.com/office/powerpoint/2010/main" val="11893119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D02F741C-9734-7F12-47BB-847CDBC2F570}"/>
            </a:ext>
          </a:extLst>
        </p:cNvPr>
        <p:cNvGrpSpPr/>
        <p:nvPr/>
      </p:nvGrpSpPr>
      <p:grpSpPr>
        <a:xfrm>
          <a:off x="0" y="0"/>
          <a:ext cx="0" cy="0"/>
          <a:chOff x="0" y="0"/>
          <a:chExt cx="0" cy="0"/>
        </a:xfrm>
      </p:grpSpPr>
      <p:sp>
        <p:nvSpPr>
          <p:cNvPr id="163" name="Google Shape;163;p6">
            <a:extLst>
              <a:ext uri="{FF2B5EF4-FFF2-40B4-BE49-F238E27FC236}">
                <a16:creationId xmlns:a16="http://schemas.microsoft.com/office/drawing/2014/main" id="{7D5A1639-B6EB-AF5E-BB62-25EE77CFFD67}"/>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64" name="Google Shape;164;p6">
            <a:extLst>
              <a:ext uri="{FF2B5EF4-FFF2-40B4-BE49-F238E27FC236}">
                <a16:creationId xmlns:a16="http://schemas.microsoft.com/office/drawing/2014/main" id="{A80481A6-4501-6D9E-D7E5-8392904FB450}"/>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pic>
        <p:nvPicPr>
          <p:cNvPr id="165" name="Google Shape;165;p6" title="download.png">
            <a:extLst>
              <a:ext uri="{FF2B5EF4-FFF2-40B4-BE49-F238E27FC236}">
                <a16:creationId xmlns:a16="http://schemas.microsoft.com/office/drawing/2014/main" id="{182D2483-15B6-4EEB-4595-D3FEA1ED1B85}"/>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TextBox 1">
            <a:extLst>
              <a:ext uri="{FF2B5EF4-FFF2-40B4-BE49-F238E27FC236}">
                <a16:creationId xmlns:a16="http://schemas.microsoft.com/office/drawing/2014/main" id="{C37BCBB6-806C-FE68-3393-E2887EC31BEF}"/>
              </a:ext>
            </a:extLst>
          </p:cNvPr>
          <p:cNvSpPr txBox="1"/>
          <p:nvPr/>
        </p:nvSpPr>
        <p:spPr>
          <a:xfrm>
            <a:off x="2773800" y="907774"/>
            <a:ext cx="2979924" cy="769441"/>
          </a:xfrm>
          <a:prstGeom prst="rect">
            <a:avLst/>
          </a:prstGeom>
          <a:noFill/>
        </p:spPr>
        <p:txBody>
          <a:bodyPr wrap="square" rtlCol="0">
            <a:spAutoFit/>
          </a:bodyPr>
          <a:lstStyle/>
          <a:p>
            <a:r>
              <a:rPr lang="en-US" sz="4400" dirty="0">
                <a:solidFill>
                  <a:schemeClr val="accent1">
                    <a:lumMod val="50000"/>
                  </a:schemeClr>
                </a:solidFill>
                <a:latin typeface="Berlin Sans FB Demi" panose="020E0802020502020306" pitchFamily="34" charset="0"/>
                <a:cs typeface="Dreaming Outloud Script Pro" panose="03050502040304050704" pitchFamily="66" charset="0"/>
              </a:rPr>
              <a:t>Python:</a:t>
            </a:r>
          </a:p>
        </p:txBody>
      </p:sp>
      <p:pic>
        <p:nvPicPr>
          <p:cNvPr id="3" name="Picture 2" descr="A blue and yellow snake logo&#10;&#10;AI-generated content may be incorrect.">
            <a:extLst>
              <a:ext uri="{FF2B5EF4-FFF2-40B4-BE49-F238E27FC236}">
                <a16:creationId xmlns:a16="http://schemas.microsoft.com/office/drawing/2014/main" id="{C5760DCB-5C8A-FC91-18F9-A18FCE41B9ED}"/>
              </a:ext>
            </a:extLst>
          </p:cNvPr>
          <p:cNvPicPr>
            <a:picLocks noChangeAspect="1"/>
          </p:cNvPicPr>
          <p:nvPr/>
        </p:nvPicPr>
        <p:blipFill>
          <a:blip r:embed="rId4">
            <a:extLst>
              <a:ext uri="{837473B0-CC2E-450A-ABE3-18F120FF3D39}">
                <a1611:picAttrSrcUrl xmlns:a1611="http://schemas.microsoft.com/office/drawing/2016/11/main" r:id="rId5"/>
              </a:ext>
            </a:extLst>
          </a:blip>
          <a:srcRect l="20422" r="17769"/>
          <a:stretch/>
        </p:blipFill>
        <p:spPr>
          <a:xfrm>
            <a:off x="1572718" y="631072"/>
            <a:ext cx="1274164" cy="1322844"/>
          </a:xfrm>
          <a:prstGeom prst="rect">
            <a:avLst/>
          </a:prstGeom>
        </p:spPr>
      </p:pic>
      <p:sp>
        <p:nvSpPr>
          <p:cNvPr id="4" name="TextBox 3">
            <a:extLst>
              <a:ext uri="{FF2B5EF4-FFF2-40B4-BE49-F238E27FC236}">
                <a16:creationId xmlns:a16="http://schemas.microsoft.com/office/drawing/2014/main" id="{69EFDBE5-FC04-0E03-3818-B2E24987E06B}"/>
              </a:ext>
            </a:extLst>
          </p:cNvPr>
          <p:cNvSpPr txBox="1"/>
          <p:nvPr/>
        </p:nvSpPr>
        <p:spPr>
          <a:xfrm>
            <a:off x="377832" y="1778981"/>
            <a:ext cx="5426439" cy="523220"/>
          </a:xfrm>
          <a:prstGeom prst="rect">
            <a:avLst/>
          </a:prstGeom>
          <a:noFill/>
        </p:spPr>
        <p:txBody>
          <a:bodyPr wrap="square" rtlCol="0">
            <a:spAutoFit/>
          </a:bodyPr>
          <a:lstStyle/>
          <a:p>
            <a:r>
              <a:rPr lang="en-US" sz="2800" b="1" dirty="0">
                <a:solidFill>
                  <a:schemeClr val="accent1">
                    <a:lumMod val="50000"/>
                  </a:schemeClr>
                </a:solidFill>
              </a:rPr>
              <a:t>Preprocessing :</a:t>
            </a:r>
          </a:p>
        </p:txBody>
      </p:sp>
      <p:pic>
        <p:nvPicPr>
          <p:cNvPr id="8" name="Picture 7" descr="A screenshot of a computer program&#10;&#10;AI-generated content may be incorrect.">
            <a:extLst>
              <a:ext uri="{FF2B5EF4-FFF2-40B4-BE49-F238E27FC236}">
                <a16:creationId xmlns:a16="http://schemas.microsoft.com/office/drawing/2014/main" id="{100F9C86-2048-BCAD-FE2B-E2AAD759E05A}"/>
              </a:ext>
            </a:extLst>
          </p:cNvPr>
          <p:cNvPicPr>
            <a:picLocks noChangeAspect="1"/>
          </p:cNvPicPr>
          <p:nvPr/>
        </p:nvPicPr>
        <p:blipFill>
          <a:blip r:embed="rId6"/>
          <a:stretch>
            <a:fillRect/>
          </a:stretch>
        </p:blipFill>
        <p:spPr>
          <a:xfrm>
            <a:off x="4041768" y="1778981"/>
            <a:ext cx="7983876" cy="3922048"/>
          </a:xfrm>
          <a:prstGeom prst="rect">
            <a:avLst/>
          </a:prstGeom>
        </p:spPr>
      </p:pic>
      <p:sp>
        <p:nvSpPr>
          <p:cNvPr id="9" name="TextBox 8">
            <a:extLst>
              <a:ext uri="{FF2B5EF4-FFF2-40B4-BE49-F238E27FC236}">
                <a16:creationId xmlns:a16="http://schemas.microsoft.com/office/drawing/2014/main" id="{6EDF25F1-07A3-F6E4-5CA7-B1904C06FC45}"/>
              </a:ext>
            </a:extLst>
          </p:cNvPr>
          <p:cNvSpPr txBox="1"/>
          <p:nvPr/>
        </p:nvSpPr>
        <p:spPr>
          <a:xfrm>
            <a:off x="209862" y="2256610"/>
            <a:ext cx="3670476" cy="3970318"/>
          </a:xfrm>
          <a:prstGeom prst="rect">
            <a:avLst/>
          </a:prstGeom>
          <a:noFill/>
        </p:spPr>
        <p:txBody>
          <a:bodyPr wrap="square" rtlCol="0">
            <a:spAutoFit/>
          </a:bodyPr>
          <a:lstStyle/>
          <a:p>
            <a:r>
              <a:rPr lang="en-US" dirty="0"/>
              <a:t>When writing a </a:t>
            </a:r>
            <a:r>
              <a:rPr lang="en-US" dirty="0" err="1"/>
              <a:t>pivot_table</a:t>
            </a:r>
            <a:r>
              <a:rPr lang="en-US" dirty="0"/>
              <a:t> in Pandas:</a:t>
            </a:r>
          </a:p>
          <a:p>
            <a:endParaRPr lang="en-US" dirty="0"/>
          </a:p>
          <a:p>
            <a:r>
              <a:rPr lang="en-US" dirty="0"/>
              <a:t>First: Choose the values to aggregate (e.g., values='REVENUE_GENERATED')—this defines the data to summarize</a:t>
            </a:r>
          </a:p>
          <a:p>
            <a:endParaRPr lang="en-US" dirty="0"/>
          </a:p>
          <a:p>
            <a:r>
              <a:rPr lang="en-US" dirty="0"/>
              <a:t>Second: Choose the index (e.g., index='CAMPAIGN_ID')—this becomes the rows of the table</a:t>
            </a:r>
          </a:p>
          <a:p>
            <a:endParaRPr lang="en-US" dirty="0"/>
          </a:p>
          <a:p>
            <a:r>
              <a:rPr lang="en-US" dirty="0"/>
              <a:t>Third: Specify the aggregation function (e.g., </a:t>
            </a:r>
            <a:r>
              <a:rPr lang="en-US" dirty="0" err="1"/>
              <a:t>aggfunc</a:t>
            </a:r>
            <a:r>
              <a:rPr lang="en-US" dirty="0"/>
              <a:t>='sum’) </a:t>
            </a:r>
          </a:p>
          <a:p>
            <a:endParaRPr lang="en-US" dirty="0"/>
          </a:p>
          <a:p>
            <a:r>
              <a:rPr lang="en-US" dirty="0"/>
              <a:t>this defines how to summarize the data (like summing revenue).This creates a table summarizing the values for each index entry, with optional sorting to focus on top results.</a:t>
            </a:r>
          </a:p>
        </p:txBody>
      </p:sp>
    </p:spTree>
    <p:extLst>
      <p:ext uri="{BB962C8B-B14F-4D97-AF65-F5344CB8AC3E}">
        <p14:creationId xmlns:p14="http://schemas.microsoft.com/office/powerpoint/2010/main" val="8406462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7B5B0224-2213-1869-DFFD-4FDFA1B66294}"/>
            </a:ext>
          </a:extLst>
        </p:cNvPr>
        <p:cNvGrpSpPr/>
        <p:nvPr/>
      </p:nvGrpSpPr>
      <p:grpSpPr>
        <a:xfrm>
          <a:off x="0" y="0"/>
          <a:ext cx="0" cy="0"/>
          <a:chOff x="0" y="0"/>
          <a:chExt cx="0" cy="0"/>
        </a:xfrm>
      </p:grpSpPr>
      <p:sp>
        <p:nvSpPr>
          <p:cNvPr id="163" name="Google Shape;163;p6">
            <a:extLst>
              <a:ext uri="{FF2B5EF4-FFF2-40B4-BE49-F238E27FC236}">
                <a16:creationId xmlns:a16="http://schemas.microsoft.com/office/drawing/2014/main" id="{5DD56F0B-97C9-4CFF-388F-7328C92D6165}"/>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64" name="Google Shape;164;p6">
            <a:extLst>
              <a:ext uri="{FF2B5EF4-FFF2-40B4-BE49-F238E27FC236}">
                <a16:creationId xmlns:a16="http://schemas.microsoft.com/office/drawing/2014/main" id="{81F3049E-FAEF-BEA2-9F56-BC6D952A65AB}"/>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pic>
        <p:nvPicPr>
          <p:cNvPr id="165" name="Google Shape;165;p6" title="download.png">
            <a:extLst>
              <a:ext uri="{FF2B5EF4-FFF2-40B4-BE49-F238E27FC236}">
                <a16:creationId xmlns:a16="http://schemas.microsoft.com/office/drawing/2014/main" id="{7B236A28-1386-97EC-10D7-9C9C7F492F9D}"/>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TextBox 1">
            <a:extLst>
              <a:ext uri="{FF2B5EF4-FFF2-40B4-BE49-F238E27FC236}">
                <a16:creationId xmlns:a16="http://schemas.microsoft.com/office/drawing/2014/main" id="{E5C5D4AB-046F-1243-620E-FB6B71BD57AC}"/>
              </a:ext>
            </a:extLst>
          </p:cNvPr>
          <p:cNvSpPr txBox="1"/>
          <p:nvPr/>
        </p:nvSpPr>
        <p:spPr>
          <a:xfrm>
            <a:off x="2773800" y="907774"/>
            <a:ext cx="2979924" cy="769441"/>
          </a:xfrm>
          <a:prstGeom prst="rect">
            <a:avLst/>
          </a:prstGeom>
          <a:noFill/>
        </p:spPr>
        <p:txBody>
          <a:bodyPr wrap="square" rtlCol="0">
            <a:spAutoFit/>
          </a:bodyPr>
          <a:lstStyle/>
          <a:p>
            <a:r>
              <a:rPr lang="en-US" sz="4400" dirty="0">
                <a:solidFill>
                  <a:schemeClr val="accent1">
                    <a:lumMod val="50000"/>
                  </a:schemeClr>
                </a:solidFill>
                <a:latin typeface="Berlin Sans FB Demi" panose="020E0802020502020306" pitchFamily="34" charset="0"/>
                <a:cs typeface="Dreaming Outloud Script Pro" panose="03050502040304050704" pitchFamily="66" charset="0"/>
              </a:rPr>
              <a:t>Python:</a:t>
            </a:r>
          </a:p>
        </p:txBody>
      </p:sp>
      <p:pic>
        <p:nvPicPr>
          <p:cNvPr id="3" name="Picture 2" descr="A blue and yellow snake logo&#10;&#10;AI-generated content may be incorrect.">
            <a:extLst>
              <a:ext uri="{FF2B5EF4-FFF2-40B4-BE49-F238E27FC236}">
                <a16:creationId xmlns:a16="http://schemas.microsoft.com/office/drawing/2014/main" id="{7C34F8BB-FD9E-9129-1647-9D58D7F7DFCB}"/>
              </a:ext>
            </a:extLst>
          </p:cNvPr>
          <p:cNvPicPr>
            <a:picLocks noChangeAspect="1"/>
          </p:cNvPicPr>
          <p:nvPr/>
        </p:nvPicPr>
        <p:blipFill>
          <a:blip r:embed="rId4">
            <a:extLst>
              <a:ext uri="{837473B0-CC2E-450A-ABE3-18F120FF3D39}">
                <a1611:picAttrSrcUrl xmlns:a1611="http://schemas.microsoft.com/office/drawing/2016/11/main" r:id="rId5"/>
              </a:ext>
            </a:extLst>
          </a:blip>
          <a:srcRect l="20422" r="17769"/>
          <a:stretch/>
        </p:blipFill>
        <p:spPr>
          <a:xfrm>
            <a:off x="1572718" y="631072"/>
            <a:ext cx="1274164" cy="1322844"/>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C740BC96-0576-1532-756A-A7F8AEAFB34F}"/>
              </a:ext>
            </a:extLst>
          </p:cNvPr>
          <p:cNvPicPr>
            <a:picLocks noChangeAspect="1"/>
          </p:cNvPicPr>
          <p:nvPr/>
        </p:nvPicPr>
        <p:blipFill>
          <a:blip r:embed="rId6"/>
          <a:srcRect r="9762"/>
          <a:stretch/>
        </p:blipFill>
        <p:spPr>
          <a:xfrm>
            <a:off x="4332291" y="1782146"/>
            <a:ext cx="7642217" cy="3505689"/>
          </a:xfrm>
          <a:prstGeom prst="rect">
            <a:avLst/>
          </a:prstGeom>
        </p:spPr>
      </p:pic>
      <p:sp>
        <p:nvSpPr>
          <p:cNvPr id="6" name="TextBox 5">
            <a:extLst>
              <a:ext uri="{FF2B5EF4-FFF2-40B4-BE49-F238E27FC236}">
                <a16:creationId xmlns:a16="http://schemas.microsoft.com/office/drawing/2014/main" id="{A40CCD98-1096-A197-5276-8F7CDC6F814A}"/>
              </a:ext>
            </a:extLst>
          </p:cNvPr>
          <p:cNvSpPr txBox="1"/>
          <p:nvPr/>
        </p:nvSpPr>
        <p:spPr>
          <a:xfrm>
            <a:off x="377832" y="1778981"/>
            <a:ext cx="5426439" cy="523220"/>
          </a:xfrm>
          <a:prstGeom prst="rect">
            <a:avLst/>
          </a:prstGeom>
          <a:noFill/>
        </p:spPr>
        <p:txBody>
          <a:bodyPr wrap="square" rtlCol="0">
            <a:spAutoFit/>
          </a:bodyPr>
          <a:lstStyle/>
          <a:p>
            <a:r>
              <a:rPr lang="en-US" sz="2800" b="1" dirty="0">
                <a:solidFill>
                  <a:schemeClr val="accent1">
                    <a:lumMod val="50000"/>
                  </a:schemeClr>
                </a:solidFill>
              </a:rPr>
              <a:t>Preprocessing :</a:t>
            </a:r>
          </a:p>
        </p:txBody>
      </p:sp>
      <p:sp>
        <p:nvSpPr>
          <p:cNvPr id="8" name="TextBox 7">
            <a:extLst>
              <a:ext uri="{FF2B5EF4-FFF2-40B4-BE49-F238E27FC236}">
                <a16:creationId xmlns:a16="http://schemas.microsoft.com/office/drawing/2014/main" id="{2A1C9CD0-0D25-C156-92BB-ECDC7EF33E04}"/>
              </a:ext>
            </a:extLst>
          </p:cNvPr>
          <p:cNvSpPr txBox="1"/>
          <p:nvPr/>
        </p:nvSpPr>
        <p:spPr>
          <a:xfrm>
            <a:off x="254833" y="2302201"/>
            <a:ext cx="3625505" cy="3970318"/>
          </a:xfrm>
          <a:prstGeom prst="rect">
            <a:avLst/>
          </a:prstGeom>
          <a:noFill/>
        </p:spPr>
        <p:txBody>
          <a:bodyPr wrap="square" rtlCol="0">
            <a:spAutoFit/>
          </a:bodyPr>
          <a:lstStyle/>
          <a:p>
            <a:r>
              <a:rPr lang="en-US" dirty="0"/>
              <a:t>When writing a crosstab in Pandas:</a:t>
            </a:r>
          </a:p>
          <a:p>
            <a:r>
              <a:rPr lang="en-US" dirty="0"/>
              <a:t>First: Choose the row variable (e.g., </a:t>
            </a:r>
            <a:r>
              <a:rPr lang="en-US" dirty="0" err="1"/>
              <a:t>df</a:t>
            </a:r>
            <a:r>
              <a:rPr lang="en-US" dirty="0"/>
              <a:t>['</a:t>
            </a:r>
            <a:r>
              <a:rPr lang="en-US" dirty="0" err="1"/>
              <a:t>Discount_Level</a:t>
            </a:r>
            <a:r>
              <a:rPr lang="en-US" dirty="0"/>
              <a:t>'])—this becomes the rows of the table</a:t>
            </a:r>
          </a:p>
          <a:p>
            <a:endParaRPr lang="en-US" dirty="0"/>
          </a:p>
          <a:p>
            <a:r>
              <a:rPr lang="en-US" dirty="0"/>
              <a:t>Second: Choose the column variable (e.g., </a:t>
            </a:r>
            <a:r>
              <a:rPr lang="en-US" dirty="0" err="1"/>
              <a:t>df</a:t>
            </a:r>
            <a:r>
              <a:rPr lang="en-US" dirty="0"/>
              <a:t>['</a:t>
            </a:r>
            <a:r>
              <a:rPr lang="en-US" dirty="0" err="1"/>
              <a:t>Common_Keywords</a:t>
            </a:r>
            <a:r>
              <a:rPr lang="en-US" dirty="0"/>
              <a:t>'])—this becomes the columns of the table. </a:t>
            </a:r>
          </a:p>
          <a:p>
            <a:endParaRPr lang="en-US" dirty="0"/>
          </a:p>
          <a:p>
            <a:r>
              <a:rPr lang="en-US" dirty="0"/>
              <a:t>Third: Specify the values to aggregate (e.g., values=</a:t>
            </a:r>
            <a:r>
              <a:rPr lang="en-US" dirty="0" err="1"/>
              <a:t>df</a:t>
            </a:r>
            <a:r>
              <a:rPr lang="en-US" dirty="0"/>
              <a:t>['</a:t>
            </a:r>
            <a:r>
              <a:rPr lang="en-US" dirty="0" err="1"/>
              <a:t>Units_Sold</a:t>
            </a:r>
            <a:r>
              <a:rPr lang="en-US" dirty="0"/>
              <a:t>']) and the aggregation function (e.g., </a:t>
            </a:r>
            <a:r>
              <a:rPr lang="en-US" dirty="0" err="1"/>
              <a:t>aggfunc</a:t>
            </a:r>
            <a:r>
              <a:rPr lang="en-US" dirty="0"/>
              <a:t>='sum’) </a:t>
            </a:r>
          </a:p>
          <a:p>
            <a:endParaRPr lang="en-US" dirty="0"/>
          </a:p>
          <a:p>
            <a:r>
              <a:rPr lang="en-US" dirty="0"/>
              <a:t>this defines what data to summarize and how (like summing units sold).This creates a table showing the relationship between the two variables with the aggregated values.</a:t>
            </a:r>
          </a:p>
        </p:txBody>
      </p:sp>
    </p:spTree>
    <p:extLst>
      <p:ext uri="{BB962C8B-B14F-4D97-AF65-F5344CB8AC3E}">
        <p14:creationId xmlns:p14="http://schemas.microsoft.com/office/powerpoint/2010/main" val="17196129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F6E4883C-29C9-BAE7-060B-DAB636AC357A}"/>
            </a:ext>
          </a:extLst>
        </p:cNvPr>
        <p:cNvGrpSpPr/>
        <p:nvPr/>
      </p:nvGrpSpPr>
      <p:grpSpPr>
        <a:xfrm>
          <a:off x="0" y="0"/>
          <a:ext cx="0" cy="0"/>
          <a:chOff x="0" y="0"/>
          <a:chExt cx="0" cy="0"/>
        </a:xfrm>
      </p:grpSpPr>
      <p:sp>
        <p:nvSpPr>
          <p:cNvPr id="146" name="Google Shape;146;p5">
            <a:extLst>
              <a:ext uri="{FF2B5EF4-FFF2-40B4-BE49-F238E27FC236}">
                <a16:creationId xmlns:a16="http://schemas.microsoft.com/office/drawing/2014/main" id="{2E590083-A3ED-985C-23AA-65D1CAEB4722}"/>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47" name="Google Shape;147;p5">
            <a:extLst>
              <a:ext uri="{FF2B5EF4-FFF2-40B4-BE49-F238E27FC236}">
                <a16:creationId xmlns:a16="http://schemas.microsoft.com/office/drawing/2014/main" id="{6FF78B31-155E-BD30-3D3A-1275B972238B}"/>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
        <p:nvSpPr>
          <p:cNvPr id="148" name="Google Shape;148;p5">
            <a:extLst>
              <a:ext uri="{FF2B5EF4-FFF2-40B4-BE49-F238E27FC236}">
                <a16:creationId xmlns:a16="http://schemas.microsoft.com/office/drawing/2014/main" id="{85DA40CB-EA98-9295-4870-D34515599F29}"/>
              </a:ext>
            </a:extLst>
          </p:cNvPr>
          <p:cNvSpPr txBox="1"/>
          <p:nvPr/>
        </p:nvSpPr>
        <p:spPr>
          <a:xfrm>
            <a:off x="323665" y="1347629"/>
            <a:ext cx="3111685" cy="365125"/>
          </a:xfrm>
          <a:prstGeom prst="rect">
            <a:avLst/>
          </a:prstGeom>
          <a:noFill/>
          <a:ln>
            <a:noFill/>
          </a:ln>
        </p:spPr>
        <p:txBody>
          <a:bodyPr spcFirstLastPara="1" wrap="square" lIns="91425" tIns="45700" rIns="91425" bIns="45700" anchor="t" anchorCtr="0">
            <a:normAutofit fontScale="97500"/>
          </a:bodyPr>
          <a:lstStyle/>
          <a:p>
            <a:pPr marL="0" marR="0" lvl="0" indent="0" algn="l" rtl="0">
              <a:lnSpc>
                <a:spcPct val="90000"/>
              </a:lnSpc>
              <a:spcBef>
                <a:spcPts val="0"/>
              </a:spcBef>
              <a:spcAft>
                <a:spcPts val="0"/>
              </a:spcAft>
              <a:buClr>
                <a:srgbClr val="FF0000"/>
              </a:buClr>
              <a:buSzPct val="100000"/>
              <a:buFont typeface="Arial"/>
              <a:buNone/>
            </a:pPr>
            <a:endParaRPr dirty="0"/>
          </a:p>
        </p:txBody>
      </p:sp>
      <p:pic>
        <p:nvPicPr>
          <p:cNvPr id="155" name="Google Shape;155;p5" title="download.png">
            <a:extLst>
              <a:ext uri="{FF2B5EF4-FFF2-40B4-BE49-F238E27FC236}">
                <a16:creationId xmlns:a16="http://schemas.microsoft.com/office/drawing/2014/main" id="{A3154FC9-502B-8139-5134-CB3C44A49874}"/>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Google Shape;138;p4">
            <a:extLst>
              <a:ext uri="{FF2B5EF4-FFF2-40B4-BE49-F238E27FC236}">
                <a16:creationId xmlns:a16="http://schemas.microsoft.com/office/drawing/2014/main" id="{DFBE017A-2E49-6208-E8D9-78503D885ADD}"/>
              </a:ext>
            </a:extLst>
          </p:cNvPr>
          <p:cNvSpPr txBox="1"/>
          <p:nvPr/>
        </p:nvSpPr>
        <p:spPr>
          <a:xfrm>
            <a:off x="604977" y="1336471"/>
            <a:ext cx="105156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D0D0D"/>
              </a:buClr>
              <a:buSzPts val="2400"/>
              <a:buFont typeface="Arial"/>
              <a:buNone/>
            </a:pPr>
            <a:endParaRPr sz="6600" b="1" i="0" u="none" strike="noStrike" cap="none" dirty="0">
              <a:solidFill>
                <a:srgbClr val="0D0D0D"/>
              </a:solidFill>
              <a:latin typeface="Arial"/>
              <a:ea typeface="Arial"/>
              <a:cs typeface="Arial"/>
              <a:sym typeface="Arial"/>
            </a:endParaRPr>
          </a:p>
        </p:txBody>
      </p:sp>
      <p:sp>
        <p:nvSpPr>
          <p:cNvPr id="5" name="TextBox 4">
            <a:extLst>
              <a:ext uri="{FF2B5EF4-FFF2-40B4-BE49-F238E27FC236}">
                <a16:creationId xmlns:a16="http://schemas.microsoft.com/office/drawing/2014/main" id="{A85E775E-DD8E-7EF1-CCF7-A5E43AC39226}"/>
              </a:ext>
            </a:extLst>
          </p:cNvPr>
          <p:cNvSpPr txBox="1"/>
          <p:nvPr/>
        </p:nvSpPr>
        <p:spPr>
          <a:xfrm>
            <a:off x="224157" y="1801051"/>
            <a:ext cx="5426439" cy="523220"/>
          </a:xfrm>
          <a:prstGeom prst="rect">
            <a:avLst/>
          </a:prstGeom>
          <a:noFill/>
        </p:spPr>
        <p:txBody>
          <a:bodyPr wrap="square" rtlCol="0">
            <a:spAutoFit/>
          </a:bodyPr>
          <a:lstStyle/>
          <a:p>
            <a:r>
              <a:rPr lang="en-US" sz="2800" b="1" dirty="0">
                <a:solidFill>
                  <a:schemeClr val="accent1">
                    <a:lumMod val="50000"/>
                  </a:schemeClr>
                </a:solidFill>
              </a:rPr>
              <a:t>Analysis :</a:t>
            </a:r>
          </a:p>
        </p:txBody>
      </p:sp>
      <p:pic>
        <p:nvPicPr>
          <p:cNvPr id="11" name="Picture 10">
            <a:extLst>
              <a:ext uri="{FF2B5EF4-FFF2-40B4-BE49-F238E27FC236}">
                <a16:creationId xmlns:a16="http://schemas.microsoft.com/office/drawing/2014/main" id="{991C9131-9310-86FA-155D-28855307AB8E}"/>
              </a:ext>
            </a:extLst>
          </p:cNvPr>
          <p:cNvPicPr>
            <a:picLocks noChangeAspect="1"/>
          </p:cNvPicPr>
          <p:nvPr/>
        </p:nvPicPr>
        <p:blipFill>
          <a:blip r:embed="rId4"/>
          <a:srcRect/>
          <a:stretch/>
        </p:blipFill>
        <p:spPr>
          <a:xfrm>
            <a:off x="6341876" y="1227379"/>
            <a:ext cx="4223589" cy="4715568"/>
          </a:xfrm>
          <a:prstGeom prst="rect">
            <a:avLst/>
          </a:prstGeom>
        </p:spPr>
      </p:pic>
      <p:sp>
        <p:nvSpPr>
          <p:cNvPr id="12" name="TextBox 11">
            <a:extLst>
              <a:ext uri="{FF2B5EF4-FFF2-40B4-BE49-F238E27FC236}">
                <a16:creationId xmlns:a16="http://schemas.microsoft.com/office/drawing/2014/main" id="{720FA3E3-308F-6165-B98C-836AD45004FB}"/>
              </a:ext>
            </a:extLst>
          </p:cNvPr>
          <p:cNvSpPr txBox="1"/>
          <p:nvPr/>
        </p:nvSpPr>
        <p:spPr>
          <a:xfrm>
            <a:off x="224157" y="2537100"/>
            <a:ext cx="5057804" cy="3754874"/>
          </a:xfrm>
          <a:prstGeom prst="rect">
            <a:avLst/>
          </a:prstGeom>
          <a:noFill/>
        </p:spPr>
        <p:txBody>
          <a:bodyPr wrap="square" rtlCol="0">
            <a:spAutoFit/>
          </a:bodyPr>
          <a:lstStyle/>
          <a:p>
            <a:r>
              <a:rPr lang="en-GB" dirty="0"/>
              <a:t>What I did:</a:t>
            </a:r>
          </a:p>
          <a:p>
            <a:endParaRPr lang="en-GB" dirty="0"/>
          </a:p>
          <a:p>
            <a:pPr marL="285750" indent="-285750">
              <a:buFontTx/>
              <a:buChar char="-"/>
            </a:pPr>
            <a:r>
              <a:rPr lang="en-GB" dirty="0"/>
              <a:t>Cross-checked statistical distributions</a:t>
            </a:r>
          </a:p>
          <a:p>
            <a:pPr marL="285750" indent="-285750">
              <a:buFontTx/>
              <a:buChar char="-"/>
            </a:pPr>
            <a:r>
              <a:rPr lang="en-GB" dirty="0"/>
              <a:t>Validated business logic consistency</a:t>
            </a:r>
          </a:p>
          <a:p>
            <a:pPr marL="285750" indent="-285750">
              <a:buFontTx/>
              <a:buChar char="-"/>
            </a:pPr>
            <a:r>
              <a:rPr lang="en-GB" dirty="0"/>
              <a:t>Ensured temporal coherence (if time-based data)</a:t>
            </a:r>
          </a:p>
          <a:p>
            <a:pPr marL="285750" indent="-285750">
              <a:buFontTx/>
              <a:buChar char="-"/>
            </a:pPr>
            <a:r>
              <a:rPr lang="en-GB" dirty="0"/>
              <a:t>Confirmed key metric calculations</a:t>
            </a:r>
          </a:p>
          <a:p>
            <a:endParaRPr lang="en-GB" dirty="0"/>
          </a:p>
          <a:p>
            <a:r>
              <a:rPr lang="en-GB" dirty="0"/>
              <a:t>Quality Checks:</a:t>
            </a:r>
          </a:p>
          <a:p>
            <a:pPr marL="342900" indent="-342900">
              <a:buAutoNum type="arabicPeriod"/>
            </a:pPr>
            <a:r>
              <a:rPr lang="en-GB" dirty="0"/>
              <a:t>Budget = SUM(Campaign budgets)</a:t>
            </a:r>
          </a:p>
          <a:p>
            <a:pPr marL="342900" indent="-342900">
              <a:buAutoNum type="arabicPeriod"/>
            </a:pPr>
            <a:r>
              <a:rPr lang="en-GB" dirty="0"/>
              <a:t>Revenue &gt;= 0 for all records</a:t>
            </a:r>
          </a:p>
          <a:p>
            <a:pPr marL="342900" indent="-342900">
              <a:buAutoNum type="arabicPeriod"/>
            </a:pPr>
            <a:r>
              <a:rPr lang="en-GB" dirty="0"/>
              <a:t>Conversion rates within 0-100% range</a:t>
            </a:r>
          </a:p>
          <a:p>
            <a:pPr marL="342900" indent="-342900">
              <a:buAutoNum type="arabicPeriod"/>
            </a:pPr>
            <a:r>
              <a:rPr lang="en-GB" dirty="0"/>
              <a:t>ROI calculations mathematically valid</a:t>
            </a:r>
          </a:p>
          <a:p>
            <a:endParaRPr lang="en-GB" dirty="0"/>
          </a:p>
          <a:p>
            <a:r>
              <a:rPr lang="en-GB" dirty="0"/>
              <a:t>Result:</a:t>
            </a:r>
          </a:p>
          <a:p>
            <a:pPr marL="285750" indent="-285750">
              <a:buFontTx/>
              <a:buChar char="-"/>
            </a:pPr>
            <a:r>
              <a:rPr lang="en-GB" dirty="0"/>
              <a:t>All data passed quality thresholds</a:t>
            </a:r>
          </a:p>
          <a:p>
            <a:pPr marL="285750" indent="-285750">
              <a:buFontTx/>
              <a:buChar char="-"/>
            </a:pPr>
            <a:r>
              <a:rPr lang="en-GB" dirty="0"/>
              <a:t>No logical inconsistencies found- Ready for analysis phase</a:t>
            </a:r>
            <a:endParaRPr lang="en-US" dirty="0"/>
          </a:p>
        </p:txBody>
      </p:sp>
      <p:sp>
        <p:nvSpPr>
          <p:cNvPr id="4" name="TextBox 3">
            <a:extLst>
              <a:ext uri="{FF2B5EF4-FFF2-40B4-BE49-F238E27FC236}">
                <a16:creationId xmlns:a16="http://schemas.microsoft.com/office/drawing/2014/main" id="{78CB9423-A6E2-3B8F-69B9-C18C77DD03B6}"/>
              </a:ext>
            </a:extLst>
          </p:cNvPr>
          <p:cNvSpPr txBox="1"/>
          <p:nvPr/>
        </p:nvSpPr>
        <p:spPr>
          <a:xfrm>
            <a:off x="2472129" y="760750"/>
            <a:ext cx="2979924" cy="769441"/>
          </a:xfrm>
          <a:prstGeom prst="rect">
            <a:avLst/>
          </a:prstGeom>
          <a:noFill/>
        </p:spPr>
        <p:txBody>
          <a:bodyPr wrap="square" rtlCol="0">
            <a:spAutoFit/>
          </a:bodyPr>
          <a:lstStyle/>
          <a:p>
            <a:r>
              <a:rPr lang="en-US" sz="4400" dirty="0">
                <a:solidFill>
                  <a:schemeClr val="accent1">
                    <a:lumMod val="50000"/>
                  </a:schemeClr>
                </a:solidFill>
                <a:latin typeface="Berlin Sans FB Demi" panose="020E0802020502020306" pitchFamily="34" charset="0"/>
                <a:cs typeface="Dreaming Outloud Script Pro" panose="03050502040304050704" pitchFamily="66" charset="0"/>
              </a:rPr>
              <a:t>Python:</a:t>
            </a:r>
          </a:p>
        </p:txBody>
      </p:sp>
      <p:pic>
        <p:nvPicPr>
          <p:cNvPr id="7" name="Picture 6" descr="A blue and yellow snake logo&#10;&#10;AI-generated content may be incorrect.">
            <a:extLst>
              <a:ext uri="{FF2B5EF4-FFF2-40B4-BE49-F238E27FC236}">
                <a16:creationId xmlns:a16="http://schemas.microsoft.com/office/drawing/2014/main" id="{F6C43A9A-CD04-EB82-2CEE-4D0001BA5163}"/>
              </a:ext>
            </a:extLst>
          </p:cNvPr>
          <p:cNvPicPr>
            <a:picLocks noChangeAspect="1"/>
          </p:cNvPicPr>
          <p:nvPr/>
        </p:nvPicPr>
        <p:blipFill>
          <a:blip r:embed="rId5">
            <a:extLst>
              <a:ext uri="{837473B0-CC2E-450A-ABE3-18F120FF3D39}">
                <a1611:picAttrSrcUrl xmlns:a1611="http://schemas.microsoft.com/office/drawing/2016/11/main" r:id="rId6"/>
              </a:ext>
            </a:extLst>
          </a:blip>
          <a:srcRect l="20422" r="17769"/>
          <a:stretch/>
        </p:blipFill>
        <p:spPr>
          <a:xfrm>
            <a:off x="1197965" y="500967"/>
            <a:ext cx="1274164" cy="1322844"/>
          </a:xfrm>
          <a:prstGeom prst="rect">
            <a:avLst/>
          </a:prstGeom>
        </p:spPr>
      </p:pic>
    </p:spTree>
    <p:extLst>
      <p:ext uri="{BB962C8B-B14F-4D97-AF65-F5344CB8AC3E}">
        <p14:creationId xmlns:p14="http://schemas.microsoft.com/office/powerpoint/2010/main" val="32562331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B9BFC067-93DD-249B-0520-0608DB85F905}"/>
            </a:ext>
          </a:extLst>
        </p:cNvPr>
        <p:cNvGrpSpPr/>
        <p:nvPr/>
      </p:nvGrpSpPr>
      <p:grpSpPr>
        <a:xfrm>
          <a:off x="0" y="0"/>
          <a:ext cx="0" cy="0"/>
          <a:chOff x="0" y="0"/>
          <a:chExt cx="0" cy="0"/>
        </a:xfrm>
      </p:grpSpPr>
      <p:sp>
        <p:nvSpPr>
          <p:cNvPr id="146" name="Google Shape;146;p5">
            <a:extLst>
              <a:ext uri="{FF2B5EF4-FFF2-40B4-BE49-F238E27FC236}">
                <a16:creationId xmlns:a16="http://schemas.microsoft.com/office/drawing/2014/main" id="{F54E69BA-8958-476B-026F-ADBAA79F2CC7}"/>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47" name="Google Shape;147;p5">
            <a:extLst>
              <a:ext uri="{FF2B5EF4-FFF2-40B4-BE49-F238E27FC236}">
                <a16:creationId xmlns:a16="http://schemas.microsoft.com/office/drawing/2014/main" id="{587CC9DA-85C9-F9D2-702E-97DFD8DB00FF}"/>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
        <p:nvSpPr>
          <p:cNvPr id="148" name="Google Shape;148;p5">
            <a:extLst>
              <a:ext uri="{FF2B5EF4-FFF2-40B4-BE49-F238E27FC236}">
                <a16:creationId xmlns:a16="http://schemas.microsoft.com/office/drawing/2014/main" id="{EEBD3365-F955-8D52-6AC4-82CC017C6A87}"/>
              </a:ext>
            </a:extLst>
          </p:cNvPr>
          <p:cNvSpPr txBox="1"/>
          <p:nvPr/>
        </p:nvSpPr>
        <p:spPr>
          <a:xfrm>
            <a:off x="323665" y="1347629"/>
            <a:ext cx="3111685" cy="365125"/>
          </a:xfrm>
          <a:prstGeom prst="rect">
            <a:avLst/>
          </a:prstGeom>
          <a:noFill/>
          <a:ln>
            <a:noFill/>
          </a:ln>
        </p:spPr>
        <p:txBody>
          <a:bodyPr spcFirstLastPara="1" wrap="square" lIns="91425" tIns="45700" rIns="91425" bIns="45700" anchor="t" anchorCtr="0">
            <a:normAutofit fontScale="97500"/>
          </a:bodyPr>
          <a:lstStyle/>
          <a:p>
            <a:pPr marL="0" marR="0" lvl="0" indent="0" algn="l" rtl="0">
              <a:lnSpc>
                <a:spcPct val="90000"/>
              </a:lnSpc>
              <a:spcBef>
                <a:spcPts val="0"/>
              </a:spcBef>
              <a:spcAft>
                <a:spcPts val="0"/>
              </a:spcAft>
              <a:buClr>
                <a:srgbClr val="FF0000"/>
              </a:buClr>
              <a:buSzPct val="100000"/>
              <a:buFont typeface="Arial"/>
              <a:buNone/>
            </a:pPr>
            <a:endParaRPr dirty="0"/>
          </a:p>
        </p:txBody>
      </p:sp>
      <p:pic>
        <p:nvPicPr>
          <p:cNvPr id="155" name="Google Shape;155;p5" title="download.png">
            <a:extLst>
              <a:ext uri="{FF2B5EF4-FFF2-40B4-BE49-F238E27FC236}">
                <a16:creationId xmlns:a16="http://schemas.microsoft.com/office/drawing/2014/main" id="{ADBAA2F6-92EE-FF2E-EDC3-B7197137F8D0}"/>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Google Shape;138;p4">
            <a:extLst>
              <a:ext uri="{FF2B5EF4-FFF2-40B4-BE49-F238E27FC236}">
                <a16:creationId xmlns:a16="http://schemas.microsoft.com/office/drawing/2014/main" id="{0781D3F6-2F6A-BF79-FB5F-B2FAD3088AA1}"/>
              </a:ext>
            </a:extLst>
          </p:cNvPr>
          <p:cNvSpPr txBox="1"/>
          <p:nvPr/>
        </p:nvSpPr>
        <p:spPr>
          <a:xfrm>
            <a:off x="604977" y="1336471"/>
            <a:ext cx="105156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D0D0D"/>
              </a:buClr>
              <a:buSzPts val="2400"/>
              <a:buFont typeface="Arial"/>
              <a:buNone/>
            </a:pPr>
            <a:endParaRPr sz="6600" b="1" i="0" u="none" strike="noStrike" cap="none" dirty="0">
              <a:solidFill>
                <a:srgbClr val="0D0D0D"/>
              </a:solidFill>
              <a:latin typeface="Arial"/>
              <a:ea typeface="Arial"/>
              <a:cs typeface="Arial"/>
              <a:sym typeface="Arial"/>
            </a:endParaRPr>
          </a:p>
        </p:txBody>
      </p:sp>
      <p:sp>
        <p:nvSpPr>
          <p:cNvPr id="5" name="TextBox 4">
            <a:extLst>
              <a:ext uri="{FF2B5EF4-FFF2-40B4-BE49-F238E27FC236}">
                <a16:creationId xmlns:a16="http://schemas.microsoft.com/office/drawing/2014/main" id="{5A3E1385-5191-7E72-541D-FE48AB002873}"/>
              </a:ext>
            </a:extLst>
          </p:cNvPr>
          <p:cNvSpPr txBox="1"/>
          <p:nvPr/>
        </p:nvSpPr>
        <p:spPr>
          <a:xfrm>
            <a:off x="224157" y="1801051"/>
            <a:ext cx="5426439" cy="523220"/>
          </a:xfrm>
          <a:prstGeom prst="rect">
            <a:avLst/>
          </a:prstGeom>
          <a:noFill/>
        </p:spPr>
        <p:txBody>
          <a:bodyPr wrap="square" rtlCol="0">
            <a:spAutoFit/>
          </a:bodyPr>
          <a:lstStyle/>
          <a:p>
            <a:r>
              <a:rPr lang="en-US" sz="2800" b="1" dirty="0">
                <a:solidFill>
                  <a:schemeClr val="accent1">
                    <a:lumMod val="50000"/>
                  </a:schemeClr>
                </a:solidFill>
              </a:rPr>
              <a:t>Visualization :</a:t>
            </a:r>
          </a:p>
        </p:txBody>
      </p:sp>
      <p:pic>
        <p:nvPicPr>
          <p:cNvPr id="11" name="Picture 10">
            <a:extLst>
              <a:ext uri="{FF2B5EF4-FFF2-40B4-BE49-F238E27FC236}">
                <a16:creationId xmlns:a16="http://schemas.microsoft.com/office/drawing/2014/main" id="{20881299-0030-B949-E9A3-5B37A94A5B11}"/>
              </a:ext>
            </a:extLst>
          </p:cNvPr>
          <p:cNvPicPr>
            <a:picLocks noChangeAspect="1"/>
          </p:cNvPicPr>
          <p:nvPr/>
        </p:nvPicPr>
        <p:blipFill>
          <a:blip r:embed="rId4"/>
          <a:srcRect/>
          <a:stretch/>
        </p:blipFill>
        <p:spPr>
          <a:xfrm>
            <a:off x="6341876" y="1227379"/>
            <a:ext cx="4223589" cy="4715568"/>
          </a:xfrm>
          <a:prstGeom prst="rect">
            <a:avLst/>
          </a:prstGeom>
        </p:spPr>
      </p:pic>
      <p:sp>
        <p:nvSpPr>
          <p:cNvPr id="12" name="TextBox 11">
            <a:extLst>
              <a:ext uri="{FF2B5EF4-FFF2-40B4-BE49-F238E27FC236}">
                <a16:creationId xmlns:a16="http://schemas.microsoft.com/office/drawing/2014/main" id="{6C570D7D-7C02-3033-7DE3-D2D4B60511D7}"/>
              </a:ext>
            </a:extLst>
          </p:cNvPr>
          <p:cNvSpPr txBox="1"/>
          <p:nvPr/>
        </p:nvSpPr>
        <p:spPr>
          <a:xfrm>
            <a:off x="224157" y="2537100"/>
            <a:ext cx="5057804" cy="3754874"/>
          </a:xfrm>
          <a:prstGeom prst="rect">
            <a:avLst/>
          </a:prstGeom>
          <a:noFill/>
        </p:spPr>
        <p:txBody>
          <a:bodyPr wrap="square" rtlCol="0">
            <a:spAutoFit/>
          </a:bodyPr>
          <a:lstStyle/>
          <a:p>
            <a:r>
              <a:rPr lang="en-GB" dirty="0"/>
              <a:t>What I did:</a:t>
            </a:r>
          </a:p>
          <a:p>
            <a:endParaRPr lang="en-GB" dirty="0"/>
          </a:p>
          <a:p>
            <a:pPr marL="285750" indent="-285750">
              <a:buFontTx/>
              <a:buChar char="-"/>
            </a:pPr>
            <a:r>
              <a:rPr lang="en-GB" dirty="0"/>
              <a:t>Cross-checked statistical distributions</a:t>
            </a:r>
          </a:p>
          <a:p>
            <a:pPr marL="285750" indent="-285750">
              <a:buFontTx/>
              <a:buChar char="-"/>
            </a:pPr>
            <a:r>
              <a:rPr lang="en-GB" dirty="0"/>
              <a:t>Validated business logic consistency</a:t>
            </a:r>
          </a:p>
          <a:p>
            <a:pPr marL="285750" indent="-285750">
              <a:buFontTx/>
              <a:buChar char="-"/>
            </a:pPr>
            <a:r>
              <a:rPr lang="en-GB" dirty="0"/>
              <a:t>Ensured temporal coherence (if time-based data)</a:t>
            </a:r>
          </a:p>
          <a:p>
            <a:pPr marL="285750" indent="-285750">
              <a:buFontTx/>
              <a:buChar char="-"/>
            </a:pPr>
            <a:r>
              <a:rPr lang="en-GB" dirty="0"/>
              <a:t>Confirmed key metric calculations</a:t>
            </a:r>
          </a:p>
          <a:p>
            <a:endParaRPr lang="en-GB" dirty="0"/>
          </a:p>
          <a:p>
            <a:r>
              <a:rPr lang="en-GB" dirty="0"/>
              <a:t>Quality Checks:</a:t>
            </a:r>
          </a:p>
          <a:p>
            <a:pPr marL="342900" indent="-342900">
              <a:buAutoNum type="arabicPeriod"/>
            </a:pPr>
            <a:r>
              <a:rPr lang="en-GB" dirty="0"/>
              <a:t>Budget = SUM(Campaign budgets)</a:t>
            </a:r>
          </a:p>
          <a:p>
            <a:pPr marL="342900" indent="-342900">
              <a:buAutoNum type="arabicPeriod"/>
            </a:pPr>
            <a:r>
              <a:rPr lang="en-GB" dirty="0"/>
              <a:t>Revenue &gt;= 0 for all records</a:t>
            </a:r>
          </a:p>
          <a:p>
            <a:pPr marL="342900" indent="-342900">
              <a:buAutoNum type="arabicPeriod"/>
            </a:pPr>
            <a:r>
              <a:rPr lang="en-GB" dirty="0"/>
              <a:t>Conversion rates within 0-100% range</a:t>
            </a:r>
          </a:p>
          <a:p>
            <a:pPr marL="342900" indent="-342900">
              <a:buAutoNum type="arabicPeriod"/>
            </a:pPr>
            <a:r>
              <a:rPr lang="en-GB" dirty="0"/>
              <a:t>ROI calculations mathematically valid</a:t>
            </a:r>
          </a:p>
          <a:p>
            <a:endParaRPr lang="en-GB" dirty="0"/>
          </a:p>
          <a:p>
            <a:r>
              <a:rPr lang="en-GB" dirty="0"/>
              <a:t>Result:</a:t>
            </a:r>
          </a:p>
          <a:p>
            <a:pPr marL="285750" indent="-285750">
              <a:buFontTx/>
              <a:buChar char="-"/>
            </a:pPr>
            <a:r>
              <a:rPr lang="en-GB" dirty="0"/>
              <a:t>All data passed quality thresholds</a:t>
            </a:r>
          </a:p>
          <a:p>
            <a:pPr marL="285750" indent="-285750">
              <a:buFontTx/>
              <a:buChar char="-"/>
            </a:pPr>
            <a:r>
              <a:rPr lang="en-GB" dirty="0"/>
              <a:t>No logical inconsistencies found- Ready for analysis phase</a:t>
            </a:r>
            <a:endParaRPr lang="en-US" dirty="0"/>
          </a:p>
        </p:txBody>
      </p:sp>
      <p:sp>
        <p:nvSpPr>
          <p:cNvPr id="4" name="TextBox 3">
            <a:extLst>
              <a:ext uri="{FF2B5EF4-FFF2-40B4-BE49-F238E27FC236}">
                <a16:creationId xmlns:a16="http://schemas.microsoft.com/office/drawing/2014/main" id="{3A55E190-CCA6-905E-A010-E58B20829C3D}"/>
              </a:ext>
            </a:extLst>
          </p:cNvPr>
          <p:cNvSpPr txBox="1"/>
          <p:nvPr/>
        </p:nvSpPr>
        <p:spPr>
          <a:xfrm>
            <a:off x="2472129" y="760750"/>
            <a:ext cx="2979924" cy="769441"/>
          </a:xfrm>
          <a:prstGeom prst="rect">
            <a:avLst/>
          </a:prstGeom>
          <a:noFill/>
        </p:spPr>
        <p:txBody>
          <a:bodyPr wrap="square" rtlCol="0">
            <a:spAutoFit/>
          </a:bodyPr>
          <a:lstStyle/>
          <a:p>
            <a:r>
              <a:rPr lang="en-US" sz="4400" dirty="0">
                <a:solidFill>
                  <a:schemeClr val="accent1">
                    <a:lumMod val="50000"/>
                  </a:schemeClr>
                </a:solidFill>
                <a:latin typeface="Berlin Sans FB Demi" panose="020E0802020502020306" pitchFamily="34" charset="0"/>
                <a:cs typeface="Dreaming Outloud Script Pro" panose="03050502040304050704" pitchFamily="66" charset="0"/>
              </a:rPr>
              <a:t>Python:</a:t>
            </a:r>
          </a:p>
        </p:txBody>
      </p:sp>
      <p:pic>
        <p:nvPicPr>
          <p:cNvPr id="7" name="Picture 6" descr="A blue and yellow snake logo&#10;&#10;AI-generated content may be incorrect.">
            <a:extLst>
              <a:ext uri="{FF2B5EF4-FFF2-40B4-BE49-F238E27FC236}">
                <a16:creationId xmlns:a16="http://schemas.microsoft.com/office/drawing/2014/main" id="{E45E1FE2-F06C-B052-4AC5-65AB4884297A}"/>
              </a:ext>
            </a:extLst>
          </p:cNvPr>
          <p:cNvPicPr>
            <a:picLocks noChangeAspect="1"/>
          </p:cNvPicPr>
          <p:nvPr/>
        </p:nvPicPr>
        <p:blipFill>
          <a:blip r:embed="rId5">
            <a:extLst>
              <a:ext uri="{837473B0-CC2E-450A-ABE3-18F120FF3D39}">
                <a1611:picAttrSrcUrl xmlns:a1611="http://schemas.microsoft.com/office/drawing/2016/11/main" r:id="rId6"/>
              </a:ext>
            </a:extLst>
          </a:blip>
          <a:srcRect l="20422" r="17769"/>
          <a:stretch/>
        </p:blipFill>
        <p:spPr>
          <a:xfrm>
            <a:off x="1197965" y="500967"/>
            <a:ext cx="1274164" cy="1322844"/>
          </a:xfrm>
          <a:prstGeom prst="rect">
            <a:avLst/>
          </a:prstGeom>
        </p:spPr>
      </p:pic>
    </p:spTree>
    <p:extLst>
      <p:ext uri="{BB962C8B-B14F-4D97-AF65-F5344CB8AC3E}">
        <p14:creationId xmlns:p14="http://schemas.microsoft.com/office/powerpoint/2010/main" val="14774657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237F3837-CC42-3039-F6B0-8B23D3FB60BC}"/>
            </a:ext>
          </a:extLst>
        </p:cNvPr>
        <p:cNvGrpSpPr/>
        <p:nvPr/>
      </p:nvGrpSpPr>
      <p:grpSpPr>
        <a:xfrm>
          <a:off x="0" y="0"/>
          <a:ext cx="0" cy="0"/>
          <a:chOff x="0" y="0"/>
          <a:chExt cx="0" cy="0"/>
        </a:xfrm>
      </p:grpSpPr>
      <p:sp>
        <p:nvSpPr>
          <p:cNvPr id="146" name="Google Shape;146;p5">
            <a:extLst>
              <a:ext uri="{FF2B5EF4-FFF2-40B4-BE49-F238E27FC236}">
                <a16:creationId xmlns:a16="http://schemas.microsoft.com/office/drawing/2014/main" id="{A5FDBF4E-330F-9C59-9BD5-F799C55E6A75}"/>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47" name="Google Shape;147;p5">
            <a:extLst>
              <a:ext uri="{FF2B5EF4-FFF2-40B4-BE49-F238E27FC236}">
                <a16:creationId xmlns:a16="http://schemas.microsoft.com/office/drawing/2014/main" id="{E200799F-E7BD-0172-6F23-D0BDDDCAEE16}"/>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
        <p:nvSpPr>
          <p:cNvPr id="148" name="Google Shape;148;p5">
            <a:extLst>
              <a:ext uri="{FF2B5EF4-FFF2-40B4-BE49-F238E27FC236}">
                <a16:creationId xmlns:a16="http://schemas.microsoft.com/office/drawing/2014/main" id="{37EE2736-A643-7E62-1590-C692E82D93FC}"/>
              </a:ext>
            </a:extLst>
          </p:cNvPr>
          <p:cNvSpPr txBox="1"/>
          <p:nvPr/>
        </p:nvSpPr>
        <p:spPr>
          <a:xfrm>
            <a:off x="323665" y="1347629"/>
            <a:ext cx="3111685" cy="365125"/>
          </a:xfrm>
          <a:prstGeom prst="rect">
            <a:avLst/>
          </a:prstGeom>
          <a:noFill/>
          <a:ln>
            <a:noFill/>
          </a:ln>
        </p:spPr>
        <p:txBody>
          <a:bodyPr spcFirstLastPara="1" wrap="square" lIns="91425" tIns="45700" rIns="91425" bIns="45700" anchor="t" anchorCtr="0">
            <a:normAutofit fontScale="97500"/>
          </a:bodyPr>
          <a:lstStyle/>
          <a:p>
            <a:pPr marL="0" marR="0" lvl="0" indent="0" algn="l" rtl="0">
              <a:lnSpc>
                <a:spcPct val="90000"/>
              </a:lnSpc>
              <a:spcBef>
                <a:spcPts val="0"/>
              </a:spcBef>
              <a:spcAft>
                <a:spcPts val="0"/>
              </a:spcAft>
              <a:buClr>
                <a:srgbClr val="FF0000"/>
              </a:buClr>
              <a:buSzPct val="100000"/>
              <a:buFont typeface="Arial"/>
              <a:buNone/>
            </a:pPr>
            <a:endParaRPr dirty="0"/>
          </a:p>
        </p:txBody>
      </p:sp>
      <p:pic>
        <p:nvPicPr>
          <p:cNvPr id="155" name="Google Shape;155;p5" title="download.png">
            <a:extLst>
              <a:ext uri="{FF2B5EF4-FFF2-40B4-BE49-F238E27FC236}">
                <a16:creationId xmlns:a16="http://schemas.microsoft.com/office/drawing/2014/main" id="{1CDA0604-1D95-6E08-811E-1775C9935D3A}"/>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Google Shape;138;p4">
            <a:extLst>
              <a:ext uri="{FF2B5EF4-FFF2-40B4-BE49-F238E27FC236}">
                <a16:creationId xmlns:a16="http://schemas.microsoft.com/office/drawing/2014/main" id="{D91828C9-6DA1-CDD9-639D-301CB11EB8B2}"/>
              </a:ext>
            </a:extLst>
          </p:cNvPr>
          <p:cNvSpPr txBox="1"/>
          <p:nvPr/>
        </p:nvSpPr>
        <p:spPr>
          <a:xfrm>
            <a:off x="604977" y="1336471"/>
            <a:ext cx="105156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D0D0D"/>
              </a:buClr>
              <a:buSzPts val="2400"/>
              <a:buFont typeface="Arial"/>
              <a:buNone/>
            </a:pPr>
            <a:endParaRPr sz="6600" b="1" i="0" u="none" strike="noStrike" cap="none" dirty="0">
              <a:solidFill>
                <a:srgbClr val="0D0D0D"/>
              </a:solidFill>
              <a:latin typeface="Arial"/>
              <a:ea typeface="Arial"/>
              <a:cs typeface="Arial"/>
              <a:sym typeface="Arial"/>
            </a:endParaRPr>
          </a:p>
        </p:txBody>
      </p:sp>
      <p:sp>
        <p:nvSpPr>
          <p:cNvPr id="5" name="TextBox 4">
            <a:extLst>
              <a:ext uri="{FF2B5EF4-FFF2-40B4-BE49-F238E27FC236}">
                <a16:creationId xmlns:a16="http://schemas.microsoft.com/office/drawing/2014/main" id="{F8000A3B-FD32-7A15-BAD9-BB60E9D36310}"/>
              </a:ext>
            </a:extLst>
          </p:cNvPr>
          <p:cNvSpPr txBox="1"/>
          <p:nvPr/>
        </p:nvSpPr>
        <p:spPr>
          <a:xfrm>
            <a:off x="224157" y="1801051"/>
            <a:ext cx="5426439" cy="523220"/>
          </a:xfrm>
          <a:prstGeom prst="rect">
            <a:avLst/>
          </a:prstGeom>
          <a:noFill/>
        </p:spPr>
        <p:txBody>
          <a:bodyPr wrap="square" rtlCol="0">
            <a:spAutoFit/>
          </a:bodyPr>
          <a:lstStyle/>
          <a:p>
            <a:r>
              <a:rPr lang="en-US" sz="2800" b="1" dirty="0">
                <a:solidFill>
                  <a:schemeClr val="accent1">
                    <a:lumMod val="50000"/>
                  </a:schemeClr>
                </a:solidFill>
              </a:rPr>
              <a:t>Visualization :</a:t>
            </a:r>
          </a:p>
        </p:txBody>
      </p:sp>
      <p:pic>
        <p:nvPicPr>
          <p:cNvPr id="11" name="Picture 10">
            <a:extLst>
              <a:ext uri="{FF2B5EF4-FFF2-40B4-BE49-F238E27FC236}">
                <a16:creationId xmlns:a16="http://schemas.microsoft.com/office/drawing/2014/main" id="{7EB8A58E-72CE-5EED-D025-EAC762EB7CF6}"/>
              </a:ext>
            </a:extLst>
          </p:cNvPr>
          <p:cNvPicPr>
            <a:picLocks noChangeAspect="1"/>
          </p:cNvPicPr>
          <p:nvPr/>
        </p:nvPicPr>
        <p:blipFill>
          <a:blip r:embed="rId4"/>
          <a:srcRect/>
          <a:stretch/>
        </p:blipFill>
        <p:spPr>
          <a:xfrm>
            <a:off x="7360685" y="1312648"/>
            <a:ext cx="4607158" cy="2780017"/>
          </a:xfrm>
          <a:prstGeom prst="rect">
            <a:avLst/>
          </a:prstGeom>
        </p:spPr>
      </p:pic>
      <p:sp>
        <p:nvSpPr>
          <p:cNvPr id="12" name="TextBox 11">
            <a:extLst>
              <a:ext uri="{FF2B5EF4-FFF2-40B4-BE49-F238E27FC236}">
                <a16:creationId xmlns:a16="http://schemas.microsoft.com/office/drawing/2014/main" id="{E1F7C982-8562-7C8B-01AB-09976461632C}"/>
              </a:ext>
            </a:extLst>
          </p:cNvPr>
          <p:cNvSpPr txBox="1"/>
          <p:nvPr/>
        </p:nvSpPr>
        <p:spPr>
          <a:xfrm>
            <a:off x="224157" y="2537100"/>
            <a:ext cx="5057804" cy="3323987"/>
          </a:xfrm>
          <a:prstGeom prst="rect">
            <a:avLst/>
          </a:prstGeom>
          <a:noFill/>
        </p:spPr>
        <p:txBody>
          <a:bodyPr wrap="square" rtlCol="0">
            <a:spAutoFit/>
          </a:bodyPr>
          <a:lstStyle/>
          <a:p>
            <a:pPr marL="342900" indent="-342900">
              <a:buAutoNum type="arabicPeriod"/>
            </a:pPr>
            <a:r>
              <a:rPr lang="en-GB" dirty="0"/>
              <a:t>Distribution Plots:  </a:t>
            </a:r>
          </a:p>
          <a:p>
            <a:pPr marL="342900" indent="-342900">
              <a:buAutoNum type="arabicPeriod"/>
            </a:pPr>
            <a:r>
              <a:rPr lang="en-GB" dirty="0"/>
              <a:t> - Used: </a:t>
            </a:r>
            <a:r>
              <a:rPr lang="en-GB" dirty="0" err="1"/>
              <a:t>sns.histplot</a:t>
            </a:r>
            <a:r>
              <a:rPr lang="en-GB" dirty="0"/>
              <a:t>(), </a:t>
            </a:r>
            <a:r>
              <a:rPr lang="en-GB" dirty="0" err="1"/>
              <a:t>plt.boxplot</a:t>
            </a:r>
            <a:r>
              <a:rPr lang="en-GB" dirty="0"/>
              <a:t>()   </a:t>
            </a:r>
          </a:p>
          <a:p>
            <a:pPr marL="342900" indent="-342900">
              <a:buAutoNum type="arabicPeriod"/>
            </a:pPr>
            <a:r>
              <a:rPr lang="en-GB" dirty="0"/>
              <a:t>- Purpose: </a:t>
            </a:r>
            <a:r>
              <a:rPr lang="en-GB" dirty="0" err="1"/>
              <a:t>Analyzed</a:t>
            </a:r>
            <a:r>
              <a:rPr lang="en-GB" dirty="0"/>
              <a:t> metric distributions (</a:t>
            </a:r>
            <a:r>
              <a:rPr lang="en-GB" dirty="0" err="1"/>
              <a:t>Profit_Margin</a:t>
            </a:r>
            <a:r>
              <a:rPr lang="en-GB" dirty="0"/>
              <a:t>, ROI)   </a:t>
            </a:r>
          </a:p>
          <a:p>
            <a:r>
              <a:rPr lang="en-GB" dirty="0"/>
              <a:t> Example: </a:t>
            </a:r>
          </a:p>
          <a:p>
            <a:r>
              <a:rPr lang="en-GB" dirty="0"/>
              <a:t>Verified normal distribution of conversion rates</a:t>
            </a:r>
          </a:p>
          <a:p>
            <a:r>
              <a:rPr lang="en-GB" dirty="0"/>
              <a:t>2. Relationship Plots:   - Used: </a:t>
            </a:r>
            <a:r>
              <a:rPr lang="en-GB" dirty="0" err="1"/>
              <a:t>sns.scatterplot</a:t>
            </a:r>
            <a:r>
              <a:rPr lang="en-GB" dirty="0"/>
              <a:t>(), px.scatter_3d()   </a:t>
            </a:r>
          </a:p>
          <a:p>
            <a:r>
              <a:rPr lang="en-GB" dirty="0"/>
              <a:t>Purpose: Examined correlations between:     * Budget vs. Revenue     * Discounts vs. Conversions     * Clicks vs. Profit (3D)3. </a:t>
            </a:r>
          </a:p>
          <a:p>
            <a:r>
              <a:rPr lang="en-GB" dirty="0"/>
              <a:t>Comparison Charts:   - Used: </a:t>
            </a:r>
            <a:r>
              <a:rPr lang="en-GB" dirty="0" err="1"/>
              <a:t>sns.barplot</a:t>
            </a:r>
            <a:r>
              <a:rPr lang="en-GB" dirty="0"/>
              <a:t>(), </a:t>
            </a:r>
            <a:r>
              <a:rPr lang="en-GB" dirty="0" err="1"/>
              <a:t>px.pie</a:t>
            </a:r>
            <a:r>
              <a:rPr lang="en-GB" dirty="0"/>
              <a:t>()   - Purpose: Compared performance across:     * Subscription tiers     * Campaign categories     * Success vs. Failed campaigns</a:t>
            </a:r>
            <a:endParaRPr lang="en-US" dirty="0"/>
          </a:p>
        </p:txBody>
      </p:sp>
      <p:sp>
        <p:nvSpPr>
          <p:cNvPr id="4" name="TextBox 3">
            <a:extLst>
              <a:ext uri="{FF2B5EF4-FFF2-40B4-BE49-F238E27FC236}">
                <a16:creationId xmlns:a16="http://schemas.microsoft.com/office/drawing/2014/main" id="{82A48305-5531-24A7-6CB8-A66CE7AFBD44}"/>
              </a:ext>
            </a:extLst>
          </p:cNvPr>
          <p:cNvSpPr txBox="1"/>
          <p:nvPr/>
        </p:nvSpPr>
        <p:spPr>
          <a:xfrm>
            <a:off x="2472129" y="760750"/>
            <a:ext cx="2979924" cy="769441"/>
          </a:xfrm>
          <a:prstGeom prst="rect">
            <a:avLst/>
          </a:prstGeom>
          <a:noFill/>
        </p:spPr>
        <p:txBody>
          <a:bodyPr wrap="square" rtlCol="0">
            <a:spAutoFit/>
          </a:bodyPr>
          <a:lstStyle/>
          <a:p>
            <a:r>
              <a:rPr lang="en-US" sz="4400" dirty="0">
                <a:solidFill>
                  <a:schemeClr val="accent1">
                    <a:lumMod val="50000"/>
                  </a:schemeClr>
                </a:solidFill>
                <a:latin typeface="Berlin Sans FB Demi" panose="020E0802020502020306" pitchFamily="34" charset="0"/>
                <a:cs typeface="Dreaming Outloud Script Pro" panose="03050502040304050704" pitchFamily="66" charset="0"/>
              </a:rPr>
              <a:t>Python:</a:t>
            </a:r>
          </a:p>
        </p:txBody>
      </p:sp>
      <p:pic>
        <p:nvPicPr>
          <p:cNvPr id="7" name="Picture 6" descr="A blue and yellow snake logo&#10;&#10;AI-generated content may be incorrect.">
            <a:extLst>
              <a:ext uri="{FF2B5EF4-FFF2-40B4-BE49-F238E27FC236}">
                <a16:creationId xmlns:a16="http://schemas.microsoft.com/office/drawing/2014/main" id="{859D22A8-FE3F-AA5A-D752-D1408FE2622E}"/>
              </a:ext>
            </a:extLst>
          </p:cNvPr>
          <p:cNvPicPr>
            <a:picLocks noChangeAspect="1"/>
          </p:cNvPicPr>
          <p:nvPr/>
        </p:nvPicPr>
        <p:blipFill>
          <a:blip r:embed="rId5">
            <a:extLst>
              <a:ext uri="{837473B0-CC2E-450A-ABE3-18F120FF3D39}">
                <a1611:picAttrSrcUrl xmlns:a1611="http://schemas.microsoft.com/office/drawing/2016/11/main" r:id="rId6"/>
              </a:ext>
            </a:extLst>
          </a:blip>
          <a:srcRect l="20422" r="17769"/>
          <a:stretch/>
        </p:blipFill>
        <p:spPr>
          <a:xfrm>
            <a:off x="1197965" y="500967"/>
            <a:ext cx="1274164" cy="1322844"/>
          </a:xfrm>
          <a:prstGeom prst="rect">
            <a:avLst/>
          </a:prstGeom>
        </p:spPr>
      </p:pic>
      <p:pic>
        <p:nvPicPr>
          <p:cNvPr id="3" name="Picture 2">
            <a:extLst>
              <a:ext uri="{FF2B5EF4-FFF2-40B4-BE49-F238E27FC236}">
                <a16:creationId xmlns:a16="http://schemas.microsoft.com/office/drawing/2014/main" id="{C516B3E4-81A2-89F5-CC0B-C1841993E8F6}"/>
              </a:ext>
            </a:extLst>
          </p:cNvPr>
          <p:cNvPicPr>
            <a:picLocks noChangeAspect="1"/>
          </p:cNvPicPr>
          <p:nvPr/>
        </p:nvPicPr>
        <p:blipFill>
          <a:blip r:embed="rId7"/>
          <a:srcRect/>
          <a:stretch/>
        </p:blipFill>
        <p:spPr>
          <a:xfrm>
            <a:off x="5011622" y="3143721"/>
            <a:ext cx="2452956" cy="2780017"/>
          </a:xfrm>
          <a:prstGeom prst="rect">
            <a:avLst/>
          </a:prstGeom>
        </p:spPr>
      </p:pic>
    </p:spTree>
    <p:extLst>
      <p:ext uri="{BB962C8B-B14F-4D97-AF65-F5344CB8AC3E}">
        <p14:creationId xmlns:p14="http://schemas.microsoft.com/office/powerpoint/2010/main" val="854773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487C6B7D-8036-A16D-2980-890F2EF2CD88}"/>
            </a:ext>
          </a:extLst>
        </p:cNvPr>
        <p:cNvGrpSpPr/>
        <p:nvPr/>
      </p:nvGrpSpPr>
      <p:grpSpPr>
        <a:xfrm>
          <a:off x="0" y="0"/>
          <a:ext cx="0" cy="0"/>
          <a:chOff x="0" y="0"/>
          <a:chExt cx="0" cy="0"/>
        </a:xfrm>
      </p:grpSpPr>
      <p:sp>
        <p:nvSpPr>
          <p:cNvPr id="162" name="Google Shape;162;p6">
            <a:extLst>
              <a:ext uri="{FF2B5EF4-FFF2-40B4-BE49-F238E27FC236}">
                <a16:creationId xmlns:a16="http://schemas.microsoft.com/office/drawing/2014/main" id="{BA70071E-C208-C96A-46EC-840A142D52F0}"/>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10/14/24</a:t>
            </a:r>
            <a:endParaRPr/>
          </a:p>
        </p:txBody>
      </p:sp>
      <p:sp>
        <p:nvSpPr>
          <p:cNvPr id="163" name="Google Shape;163;p6">
            <a:extLst>
              <a:ext uri="{FF2B5EF4-FFF2-40B4-BE49-F238E27FC236}">
                <a16:creationId xmlns:a16="http://schemas.microsoft.com/office/drawing/2014/main" id="{EA0D0037-B960-A50D-6F18-EDF6E1AAC764}"/>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64" name="Google Shape;164;p6">
            <a:extLst>
              <a:ext uri="{FF2B5EF4-FFF2-40B4-BE49-F238E27FC236}">
                <a16:creationId xmlns:a16="http://schemas.microsoft.com/office/drawing/2014/main" id="{63D9059F-4C90-3FBF-8355-A892256EB8A5}"/>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pic>
        <p:nvPicPr>
          <p:cNvPr id="165" name="Google Shape;165;p6" title="download.png">
            <a:extLst>
              <a:ext uri="{FF2B5EF4-FFF2-40B4-BE49-F238E27FC236}">
                <a16:creationId xmlns:a16="http://schemas.microsoft.com/office/drawing/2014/main" id="{66EA0F10-3EA6-2971-AA6B-496361D4228E}"/>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TextBox 1">
            <a:extLst>
              <a:ext uri="{FF2B5EF4-FFF2-40B4-BE49-F238E27FC236}">
                <a16:creationId xmlns:a16="http://schemas.microsoft.com/office/drawing/2014/main" id="{5AE15B53-4805-6618-279B-AA4994C3883D}"/>
              </a:ext>
            </a:extLst>
          </p:cNvPr>
          <p:cNvSpPr txBox="1"/>
          <p:nvPr/>
        </p:nvSpPr>
        <p:spPr>
          <a:xfrm>
            <a:off x="2591982" y="759391"/>
            <a:ext cx="2979924" cy="769441"/>
          </a:xfrm>
          <a:prstGeom prst="rect">
            <a:avLst/>
          </a:prstGeom>
          <a:noFill/>
        </p:spPr>
        <p:txBody>
          <a:bodyPr wrap="square" rtlCol="0">
            <a:spAutoFit/>
          </a:bodyPr>
          <a:lstStyle/>
          <a:p>
            <a:r>
              <a:rPr lang="en-US" sz="4400" dirty="0">
                <a:solidFill>
                  <a:schemeClr val="accent2">
                    <a:lumMod val="75000"/>
                  </a:schemeClr>
                </a:solidFill>
                <a:latin typeface="Berlin Sans FB Demi" panose="020E0802020502020306" pitchFamily="34" charset="0"/>
                <a:cs typeface="Dreaming Outloud Script Pro" panose="03050502040304050704" pitchFamily="66" charset="0"/>
              </a:rPr>
              <a:t>Power bi :</a:t>
            </a:r>
          </a:p>
        </p:txBody>
      </p:sp>
      <p:pic>
        <p:nvPicPr>
          <p:cNvPr id="3" name="Picture 2" descr="Power BI Logo">
            <a:extLst>
              <a:ext uri="{FF2B5EF4-FFF2-40B4-BE49-F238E27FC236}">
                <a16:creationId xmlns:a16="http://schemas.microsoft.com/office/drawing/2014/main" id="{623647D2-E41B-CBA1-3090-5705CE662AE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740" r="24894"/>
          <a:stretch/>
        </p:blipFill>
        <p:spPr bwMode="auto">
          <a:xfrm>
            <a:off x="1592569" y="412654"/>
            <a:ext cx="999413" cy="11161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C855C54-8333-B978-2B6D-57436836AAF3}"/>
              </a:ext>
            </a:extLst>
          </p:cNvPr>
          <p:cNvSpPr txBox="1"/>
          <p:nvPr/>
        </p:nvSpPr>
        <p:spPr>
          <a:xfrm>
            <a:off x="560882" y="1701938"/>
            <a:ext cx="5426439" cy="523220"/>
          </a:xfrm>
          <a:prstGeom prst="rect">
            <a:avLst/>
          </a:prstGeom>
          <a:noFill/>
        </p:spPr>
        <p:txBody>
          <a:bodyPr wrap="square" rtlCol="0">
            <a:spAutoFit/>
          </a:bodyPr>
          <a:lstStyle/>
          <a:p>
            <a:r>
              <a:rPr lang="en-US" sz="2800" b="1" dirty="0">
                <a:solidFill>
                  <a:schemeClr val="accent2">
                    <a:lumMod val="75000"/>
                  </a:schemeClr>
                </a:solidFill>
                <a:effectLst/>
                <a:latin typeface="Calibri" panose="020F0502020204030204" pitchFamily="34" charset="0"/>
                <a:ea typeface="Calibri" panose="020F0502020204030204" pitchFamily="34" charset="0"/>
                <a:cs typeface="Arial" panose="020B0604020202020204" pitchFamily="34" charset="0"/>
              </a:rPr>
              <a:t> Components</a:t>
            </a:r>
            <a:r>
              <a:rPr lang="ar-EG" sz="2800" b="1" dirty="0">
                <a:solidFill>
                  <a:schemeClr val="accent2">
                    <a:lumMod val="75000"/>
                  </a:schemeClr>
                </a:solidFill>
                <a:effectLst/>
                <a:latin typeface="Calibri" panose="020F0502020204030204" pitchFamily="34" charset="0"/>
                <a:ea typeface="Calibri" panose="020F0502020204030204" pitchFamily="34" charset="0"/>
                <a:cs typeface="Arial" panose="020B0604020202020204" pitchFamily="34" charset="0"/>
              </a:rPr>
              <a:t>: </a:t>
            </a:r>
            <a:endParaRPr lang="en-US" sz="2800" b="1" dirty="0">
              <a:solidFill>
                <a:schemeClr val="accent2">
                  <a:lumMod val="75000"/>
                </a:schemeClr>
              </a:solidFill>
            </a:endParaRPr>
          </a:p>
        </p:txBody>
      </p:sp>
      <p:sp>
        <p:nvSpPr>
          <p:cNvPr id="5" name="TextBox 4">
            <a:extLst>
              <a:ext uri="{FF2B5EF4-FFF2-40B4-BE49-F238E27FC236}">
                <a16:creationId xmlns:a16="http://schemas.microsoft.com/office/drawing/2014/main" id="{C8F0CBFE-1642-77D1-0642-9D3FC8C81902}"/>
              </a:ext>
            </a:extLst>
          </p:cNvPr>
          <p:cNvSpPr txBox="1"/>
          <p:nvPr/>
        </p:nvSpPr>
        <p:spPr>
          <a:xfrm>
            <a:off x="560882" y="2398265"/>
            <a:ext cx="6041036" cy="3670364"/>
          </a:xfrm>
          <a:prstGeom prst="rect">
            <a:avLst/>
          </a:prstGeom>
          <a:noFill/>
        </p:spPr>
        <p:txBody>
          <a:bodyPr wrap="square" rtlCol="0">
            <a:spAutoFit/>
          </a:bodyPr>
          <a:lstStyle/>
          <a:p>
            <a:pPr marL="342900" lvl="0" indent="-342900" rtl="0">
              <a:lnSpc>
                <a:spcPct val="107000"/>
              </a:lnSpc>
              <a:buFont typeface="Wingdings" panose="05000000000000000000" pitchFamily="2"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Home Page: This page is the first one that you see when you open Power BI and it shows the company logo and links to the dashboards.</a:t>
            </a:r>
          </a:p>
          <a:p>
            <a:pPr marL="342900" lvl="0" indent="-342900">
              <a:lnSpc>
                <a:spcPct val="107000"/>
              </a:lnSpc>
              <a:buFont typeface="Wingdings" panose="05000000000000000000" pitchFamily="2"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Who are we page: A page that explains the company and what services we offer.</a:t>
            </a:r>
          </a:p>
          <a:p>
            <a:pPr marL="342900" lvl="0" indent="-342900">
              <a:lnSpc>
                <a:spcPct val="107000"/>
              </a:lnSpc>
              <a:buFont typeface="Wingdings" panose="05000000000000000000" pitchFamily="2"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Dashboards: We have two main dashboards: Customer &amp; Subscription Behavior and also Marketing &amp; Sales Performance. Each dashboard focuses on a different part of the data.</a:t>
            </a:r>
          </a:p>
          <a:p>
            <a:pPr marL="342900" lvl="0" indent="-342900">
              <a:lnSpc>
                <a:spcPct val="107000"/>
              </a:lnSpc>
              <a:spcAft>
                <a:spcPts val="800"/>
              </a:spcAft>
              <a:buFont typeface="Wingdings" panose="05000000000000000000" pitchFamily="2"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Recommendations Page: The final page that shows insights and recommendations based on our dashboards</a:t>
            </a:r>
          </a:p>
          <a:p>
            <a:endParaRPr lang="en-US" dirty="0"/>
          </a:p>
        </p:txBody>
      </p:sp>
    </p:spTree>
    <p:extLst>
      <p:ext uri="{BB962C8B-B14F-4D97-AF65-F5344CB8AC3E}">
        <p14:creationId xmlns:p14="http://schemas.microsoft.com/office/powerpoint/2010/main" val="6590936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0B08631C-DC0D-F759-CB42-9AD17BC1B92C}"/>
            </a:ext>
          </a:extLst>
        </p:cNvPr>
        <p:cNvGrpSpPr/>
        <p:nvPr/>
      </p:nvGrpSpPr>
      <p:grpSpPr>
        <a:xfrm>
          <a:off x="0" y="0"/>
          <a:ext cx="0" cy="0"/>
          <a:chOff x="0" y="0"/>
          <a:chExt cx="0" cy="0"/>
        </a:xfrm>
      </p:grpSpPr>
      <p:sp>
        <p:nvSpPr>
          <p:cNvPr id="162" name="Google Shape;162;p6">
            <a:extLst>
              <a:ext uri="{FF2B5EF4-FFF2-40B4-BE49-F238E27FC236}">
                <a16:creationId xmlns:a16="http://schemas.microsoft.com/office/drawing/2014/main" id="{365EA04A-73DD-27F0-252E-7EDC1FFC928C}"/>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10/14/24</a:t>
            </a:r>
            <a:endParaRPr/>
          </a:p>
        </p:txBody>
      </p:sp>
      <p:sp>
        <p:nvSpPr>
          <p:cNvPr id="163" name="Google Shape;163;p6">
            <a:extLst>
              <a:ext uri="{FF2B5EF4-FFF2-40B4-BE49-F238E27FC236}">
                <a16:creationId xmlns:a16="http://schemas.microsoft.com/office/drawing/2014/main" id="{6D46952A-90C9-ED18-1866-2E0DD9BEF70F}"/>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64" name="Google Shape;164;p6">
            <a:extLst>
              <a:ext uri="{FF2B5EF4-FFF2-40B4-BE49-F238E27FC236}">
                <a16:creationId xmlns:a16="http://schemas.microsoft.com/office/drawing/2014/main" id="{9977D6A3-3FAB-DDE9-FEDA-B1432B5F3F0E}"/>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pic>
        <p:nvPicPr>
          <p:cNvPr id="165" name="Google Shape;165;p6" title="download.png">
            <a:extLst>
              <a:ext uri="{FF2B5EF4-FFF2-40B4-BE49-F238E27FC236}">
                <a16:creationId xmlns:a16="http://schemas.microsoft.com/office/drawing/2014/main" id="{45C028C8-1BD3-E73E-7A25-0CCA1FD16348}"/>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TextBox 1">
            <a:extLst>
              <a:ext uri="{FF2B5EF4-FFF2-40B4-BE49-F238E27FC236}">
                <a16:creationId xmlns:a16="http://schemas.microsoft.com/office/drawing/2014/main" id="{E8E6A255-760E-CF02-780F-56DC190DCEE3}"/>
              </a:ext>
            </a:extLst>
          </p:cNvPr>
          <p:cNvSpPr txBox="1"/>
          <p:nvPr/>
        </p:nvSpPr>
        <p:spPr>
          <a:xfrm>
            <a:off x="2591982" y="759391"/>
            <a:ext cx="2979924" cy="769441"/>
          </a:xfrm>
          <a:prstGeom prst="rect">
            <a:avLst/>
          </a:prstGeom>
          <a:noFill/>
        </p:spPr>
        <p:txBody>
          <a:bodyPr wrap="square" rtlCol="0">
            <a:spAutoFit/>
          </a:bodyPr>
          <a:lstStyle/>
          <a:p>
            <a:r>
              <a:rPr lang="en-US" sz="4400" dirty="0">
                <a:solidFill>
                  <a:schemeClr val="accent2">
                    <a:lumMod val="75000"/>
                  </a:schemeClr>
                </a:solidFill>
                <a:latin typeface="Berlin Sans FB Demi" panose="020E0802020502020306" pitchFamily="34" charset="0"/>
                <a:cs typeface="Dreaming Outloud Script Pro" panose="03050502040304050704" pitchFamily="66" charset="0"/>
              </a:rPr>
              <a:t>Power bi :</a:t>
            </a:r>
          </a:p>
        </p:txBody>
      </p:sp>
      <p:pic>
        <p:nvPicPr>
          <p:cNvPr id="3" name="Picture 2" descr="Power BI Logo">
            <a:extLst>
              <a:ext uri="{FF2B5EF4-FFF2-40B4-BE49-F238E27FC236}">
                <a16:creationId xmlns:a16="http://schemas.microsoft.com/office/drawing/2014/main" id="{7A0DDDE5-6E56-FDD3-7047-E5F17C8C327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740" r="24894"/>
          <a:stretch/>
        </p:blipFill>
        <p:spPr bwMode="auto">
          <a:xfrm>
            <a:off x="1592569" y="412654"/>
            <a:ext cx="999413" cy="11161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5279384-1F7E-FA61-BDCC-B75EE7A1BFB3}"/>
              </a:ext>
            </a:extLst>
          </p:cNvPr>
          <p:cNvSpPr txBox="1"/>
          <p:nvPr/>
        </p:nvSpPr>
        <p:spPr>
          <a:xfrm>
            <a:off x="560883" y="1701938"/>
            <a:ext cx="2979924" cy="954107"/>
          </a:xfrm>
          <a:prstGeom prst="rect">
            <a:avLst/>
          </a:prstGeom>
          <a:noFill/>
        </p:spPr>
        <p:txBody>
          <a:bodyPr wrap="square" rtlCol="0">
            <a:spAutoFit/>
          </a:bodyPr>
          <a:lstStyle/>
          <a:p>
            <a:pPr algn="ctr"/>
            <a:r>
              <a:rPr lang="en-US" sz="2800" b="1" dirty="0">
                <a:solidFill>
                  <a:schemeClr val="accent2">
                    <a:lumMod val="75000"/>
                  </a:schemeClr>
                </a:solidFill>
                <a:effectLst/>
                <a:latin typeface="Calibri" panose="020F0502020204030204" pitchFamily="34" charset="0"/>
                <a:ea typeface="Calibri" panose="020F0502020204030204" pitchFamily="34" charset="0"/>
                <a:cs typeface="Arial" panose="020B0604020202020204" pitchFamily="34" charset="0"/>
              </a:rPr>
              <a:t> </a:t>
            </a:r>
            <a:r>
              <a:rPr lang="en-US" sz="2800" b="1" kern="100" dirty="0">
                <a:solidFill>
                  <a:schemeClr val="accent2">
                    <a:lumMod val="75000"/>
                  </a:schemeClr>
                </a:solidFill>
                <a:effectLst/>
                <a:latin typeface="Calibri" panose="020F0502020204030204" pitchFamily="34" charset="0"/>
                <a:ea typeface="Calibri" panose="020F0502020204030204" pitchFamily="34" charset="0"/>
                <a:cs typeface="Arial" panose="020B0604020202020204" pitchFamily="34" charset="0"/>
              </a:rPr>
              <a:t>Features Used</a:t>
            </a:r>
            <a:r>
              <a:rPr lang="ar-EG" sz="2800" b="1" kern="100" dirty="0">
                <a:solidFill>
                  <a:schemeClr val="accent2">
                    <a:lumMod val="75000"/>
                  </a:schemeClr>
                </a:solidFill>
                <a:effectLst/>
                <a:latin typeface="Calibri" panose="020F0502020204030204" pitchFamily="34" charset="0"/>
                <a:ea typeface="Calibri" panose="020F0502020204030204" pitchFamily="34" charset="0"/>
                <a:cs typeface="Arial" panose="020B0604020202020204" pitchFamily="34" charset="0"/>
              </a:rPr>
              <a:t>: </a:t>
            </a:r>
            <a:endParaRPr lang="en-US" sz="2800" b="1" kern="100" dirty="0">
              <a:solidFill>
                <a:schemeClr val="accent2">
                  <a:lumMod val="75000"/>
                </a:schemeClr>
              </a:solidFill>
              <a:effectLst/>
              <a:latin typeface="Calibri" panose="020F0502020204030204" pitchFamily="34" charset="0"/>
              <a:ea typeface="Calibri" panose="020F0502020204030204" pitchFamily="34" charset="0"/>
              <a:cs typeface="Arial" panose="020B0604020202020204" pitchFamily="34" charset="0"/>
            </a:endParaRPr>
          </a:p>
          <a:p>
            <a:pPr algn="ctr"/>
            <a:endParaRPr lang="en-US" sz="2800" b="1" dirty="0">
              <a:solidFill>
                <a:schemeClr val="accent2">
                  <a:lumMod val="75000"/>
                </a:schemeClr>
              </a:solidFill>
            </a:endParaRPr>
          </a:p>
        </p:txBody>
      </p:sp>
      <p:sp>
        <p:nvSpPr>
          <p:cNvPr id="5" name="TextBox 4">
            <a:extLst>
              <a:ext uri="{FF2B5EF4-FFF2-40B4-BE49-F238E27FC236}">
                <a16:creationId xmlns:a16="http://schemas.microsoft.com/office/drawing/2014/main" id="{55D22B31-1E79-C843-8F47-399A6C2F6F83}"/>
              </a:ext>
            </a:extLst>
          </p:cNvPr>
          <p:cNvSpPr txBox="1"/>
          <p:nvPr/>
        </p:nvSpPr>
        <p:spPr>
          <a:xfrm>
            <a:off x="419725" y="2587196"/>
            <a:ext cx="6430780" cy="3339312"/>
          </a:xfrm>
          <a:prstGeom prst="rect">
            <a:avLst/>
          </a:prstGeom>
          <a:noFill/>
        </p:spPr>
        <p:txBody>
          <a:bodyPr wrap="square" rtlCol="0">
            <a:spAutoFit/>
          </a:bodyPr>
          <a:lstStyle/>
          <a:p>
            <a:pPr marL="342900" lvl="0" indent="-342900" rtl="0">
              <a:lnSpc>
                <a:spcPct val="107000"/>
              </a:lnSpc>
              <a:buFont typeface="Wingdings" panose="05000000000000000000" pitchFamily="2" charset="2"/>
              <a:buChar char=""/>
            </a:pPr>
            <a:r>
              <a:rPr lang="en-US" sz="1600" kern="100" dirty="0">
                <a:effectLst/>
                <a:latin typeface="Calibri" panose="020F0502020204030204" pitchFamily="34" charset="0"/>
                <a:ea typeface="Calibri" panose="020F0502020204030204" pitchFamily="34" charset="0"/>
                <a:cs typeface="Arial" panose="020B0604020202020204" pitchFamily="34" charset="0"/>
              </a:rPr>
              <a:t>Tooltip: Three gauge graphs appear when hovering over graphs that shows comparison between our chosen category and the full data. </a:t>
            </a:r>
          </a:p>
          <a:p>
            <a:pPr marL="342900" lvl="0" indent="-342900">
              <a:lnSpc>
                <a:spcPct val="107000"/>
              </a:lnSpc>
              <a:buFont typeface="Wingdings" panose="05000000000000000000" pitchFamily="2" charset="2"/>
              <a:buChar char=""/>
            </a:pPr>
            <a:r>
              <a:rPr lang="en-US" sz="1600" kern="100" dirty="0">
                <a:effectLst/>
                <a:latin typeface="Calibri" panose="020F0502020204030204" pitchFamily="34" charset="0"/>
                <a:ea typeface="Calibri" panose="020F0502020204030204" pitchFamily="34" charset="0"/>
                <a:cs typeface="Arial" panose="020B0604020202020204" pitchFamily="34" charset="0"/>
              </a:rPr>
              <a:t>Drill down Graph: this allows for more detail and therefore more comprehensive understating of our data.</a:t>
            </a:r>
          </a:p>
          <a:p>
            <a:pPr marL="342900" lvl="0" indent="-342900">
              <a:lnSpc>
                <a:spcPct val="107000"/>
              </a:lnSpc>
              <a:buFont typeface="Wingdings" panose="05000000000000000000" pitchFamily="2" charset="2"/>
              <a:buChar char=""/>
            </a:pPr>
            <a:r>
              <a:rPr lang="en-US" sz="1600" kern="100" dirty="0">
                <a:effectLst/>
                <a:latin typeface="Calibri" panose="020F0502020204030204" pitchFamily="34" charset="0"/>
                <a:ea typeface="Calibri" panose="020F0502020204030204" pitchFamily="34" charset="0"/>
                <a:cs typeface="Arial" panose="020B0604020202020204" pitchFamily="34" charset="0"/>
              </a:rPr>
              <a:t>Buttons: </a:t>
            </a:r>
          </a:p>
          <a:p>
            <a:pPr marL="742950" lvl="1" indent="-285750">
              <a:lnSpc>
                <a:spcPct val="107000"/>
              </a:lnSpc>
              <a:buFont typeface="Courier New" panose="02070309020205020404" pitchFamily="49" charset="0"/>
              <a:buChar char="o"/>
            </a:pPr>
            <a:r>
              <a:rPr lang="en-US" sz="1600" kern="100" dirty="0">
                <a:effectLst/>
                <a:latin typeface="Calibri" panose="020F0502020204030204" pitchFamily="34" charset="0"/>
                <a:ea typeface="Calibri" panose="020F0502020204030204" pitchFamily="34" charset="0"/>
                <a:cs typeface="Arial" panose="020B0604020202020204" pitchFamily="34" charset="0"/>
              </a:rPr>
              <a:t>Light/ Dark mode buttons: The page colors changes when you press on it</a:t>
            </a:r>
          </a:p>
          <a:p>
            <a:pPr marL="742950" lvl="1" indent="-285750">
              <a:lnSpc>
                <a:spcPct val="107000"/>
              </a:lnSpc>
              <a:buFont typeface="Courier New" panose="02070309020205020404" pitchFamily="49" charset="0"/>
              <a:buChar char="o"/>
            </a:pPr>
            <a:r>
              <a:rPr lang="en-US" sz="1600" kern="100" dirty="0">
                <a:effectLst/>
                <a:latin typeface="Calibri" panose="020F0502020204030204" pitchFamily="34" charset="0"/>
                <a:ea typeface="Calibri" panose="020F0502020204030204" pitchFamily="34" charset="0"/>
                <a:cs typeface="Arial" panose="020B0604020202020204" pitchFamily="34" charset="0"/>
              </a:rPr>
              <a:t>Navigation buttons: the buttons allow you to easily navigate between pages in your dashboard</a:t>
            </a:r>
          </a:p>
          <a:p>
            <a:pPr marL="742950" lvl="1" indent="-285750">
              <a:lnSpc>
                <a:spcPct val="107000"/>
              </a:lnSpc>
              <a:spcAft>
                <a:spcPts val="800"/>
              </a:spcAft>
              <a:buFont typeface="Courier New" panose="02070309020205020404" pitchFamily="49" charset="0"/>
              <a:buChar char="o"/>
            </a:pPr>
            <a:r>
              <a:rPr lang="en-US" sz="1600" kern="100" dirty="0">
                <a:effectLst/>
                <a:latin typeface="Calibri" panose="020F0502020204030204" pitchFamily="34" charset="0"/>
                <a:ea typeface="Calibri" panose="020F0502020204030204" pitchFamily="34" charset="0"/>
                <a:cs typeface="Arial" panose="020B0604020202020204" pitchFamily="34" charset="0"/>
              </a:rPr>
              <a:t>Clear filters button: allows us to easily clear all filters on the page so we can see how it originally was.</a:t>
            </a:r>
          </a:p>
          <a:p>
            <a:endParaRPr lang="en-US" sz="1600" dirty="0"/>
          </a:p>
        </p:txBody>
      </p:sp>
    </p:spTree>
    <p:extLst>
      <p:ext uri="{BB962C8B-B14F-4D97-AF65-F5344CB8AC3E}">
        <p14:creationId xmlns:p14="http://schemas.microsoft.com/office/powerpoint/2010/main" val="14904608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8FC13100-1CD3-01C4-370C-E79325C3305F}"/>
            </a:ext>
          </a:extLst>
        </p:cNvPr>
        <p:cNvGrpSpPr/>
        <p:nvPr/>
      </p:nvGrpSpPr>
      <p:grpSpPr>
        <a:xfrm>
          <a:off x="0" y="0"/>
          <a:ext cx="0" cy="0"/>
          <a:chOff x="0" y="0"/>
          <a:chExt cx="0" cy="0"/>
        </a:xfrm>
      </p:grpSpPr>
      <p:sp>
        <p:nvSpPr>
          <p:cNvPr id="162" name="Google Shape;162;p6">
            <a:extLst>
              <a:ext uri="{FF2B5EF4-FFF2-40B4-BE49-F238E27FC236}">
                <a16:creationId xmlns:a16="http://schemas.microsoft.com/office/drawing/2014/main" id="{E8E835F6-80E2-0DF5-53B8-3893F62ABEED}"/>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10/14/24</a:t>
            </a:r>
            <a:endParaRPr/>
          </a:p>
        </p:txBody>
      </p:sp>
      <p:sp>
        <p:nvSpPr>
          <p:cNvPr id="163" name="Google Shape;163;p6">
            <a:extLst>
              <a:ext uri="{FF2B5EF4-FFF2-40B4-BE49-F238E27FC236}">
                <a16:creationId xmlns:a16="http://schemas.microsoft.com/office/drawing/2014/main" id="{1044D917-D77D-B0DE-4476-607EE78C5A65}"/>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64" name="Google Shape;164;p6">
            <a:extLst>
              <a:ext uri="{FF2B5EF4-FFF2-40B4-BE49-F238E27FC236}">
                <a16:creationId xmlns:a16="http://schemas.microsoft.com/office/drawing/2014/main" id="{6ED4FAEE-E464-86D3-5D82-E0CCFBE99044}"/>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pic>
        <p:nvPicPr>
          <p:cNvPr id="165" name="Google Shape;165;p6" title="download.png">
            <a:extLst>
              <a:ext uri="{FF2B5EF4-FFF2-40B4-BE49-F238E27FC236}">
                <a16:creationId xmlns:a16="http://schemas.microsoft.com/office/drawing/2014/main" id="{DA3309B1-4698-1A0A-9B7F-B395CB514FD1}"/>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TextBox 1">
            <a:extLst>
              <a:ext uri="{FF2B5EF4-FFF2-40B4-BE49-F238E27FC236}">
                <a16:creationId xmlns:a16="http://schemas.microsoft.com/office/drawing/2014/main" id="{27BB733D-61F6-3472-30FC-CA3003AAA4C9}"/>
              </a:ext>
            </a:extLst>
          </p:cNvPr>
          <p:cNvSpPr txBox="1"/>
          <p:nvPr/>
        </p:nvSpPr>
        <p:spPr>
          <a:xfrm>
            <a:off x="2591982" y="759391"/>
            <a:ext cx="2979924" cy="769441"/>
          </a:xfrm>
          <a:prstGeom prst="rect">
            <a:avLst/>
          </a:prstGeom>
          <a:noFill/>
        </p:spPr>
        <p:txBody>
          <a:bodyPr wrap="square" rtlCol="0">
            <a:spAutoFit/>
          </a:bodyPr>
          <a:lstStyle/>
          <a:p>
            <a:r>
              <a:rPr lang="en-US" sz="4400" dirty="0">
                <a:solidFill>
                  <a:schemeClr val="accent2">
                    <a:lumMod val="75000"/>
                  </a:schemeClr>
                </a:solidFill>
                <a:latin typeface="Berlin Sans FB Demi" panose="020E0802020502020306" pitchFamily="34" charset="0"/>
                <a:cs typeface="Dreaming Outloud Script Pro" panose="03050502040304050704" pitchFamily="66" charset="0"/>
              </a:rPr>
              <a:t>Power bi :</a:t>
            </a:r>
          </a:p>
        </p:txBody>
      </p:sp>
      <p:pic>
        <p:nvPicPr>
          <p:cNvPr id="3" name="Picture 2" descr="Power BI Logo">
            <a:extLst>
              <a:ext uri="{FF2B5EF4-FFF2-40B4-BE49-F238E27FC236}">
                <a16:creationId xmlns:a16="http://schemas.microsoft.com/office/drawing/2014/main" id="{F9FE8A38-1F89-2867-D9E8-3B7B055251F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740" r="24894"/>
          <a:stretch/>
        </p:blipFill>
        <p:spPr bwMode="auto">
          <a:xfrm>
            <a:off x="1592569" y="412654"/>
            <a:ext cx="999413" cy="11161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15C0588-610D-457D-7136-104AE6C05D4F}"/>
              </a:ext>
            </a:extLst>
          </p:cNvPr>
          <p:cNvSpPr txBox="1"/>
          <p:nvPr/>
        </p:nvSpPr>
        <p:spPr>
          <a:xfrm>
            <a:off x="560883" y="1701938"/>
            <a:ext cx="2979924" cy="954107"/>
          </a:xfrm>
          <a:prstGeom prst="rect">
            <a:avLst/>
          </a:prstGeom>
          <a:noFill/>
        </p:spPr>
        <p:txBody>
          <a:bodyPr wrap="square" rtlCol="0">
            <a:spAutoFit/>
          </a:bodyPr>
          <a:lstStyle/>
          <a:p>
            <a:pPr algn="ctr"/>
            <a:r>
              <a:rPr lang="en-US" sz="2800" b="1" dirty="0">
                <a:solidFill>
                  <a:schemeClr val="accent2">
                    <a:lumMod val="75000"/>
                  </a:schemeClr>
                </a:solidFill>
                <a:effectLst/>
                <a:latin typeface="Calibri" panose="020F0502020204030204" pitchFamily="34" charset="0"/>
                <a:ea typeface="Calibri" panose="020F0502020204030204" pitchFamily="34" charset="0"/>
                <a:cs typeface="Arial" panose="020B0604020202020204" pitchFamily="34" charset="0"/>
              </a:rPr>
              <a:t> </a:t>
            </a:r>
            <a:r>
              <a:rPr lang="en-US" sz="2800" b="1" kern="100" dirty="0">
                <a:solidFill>
                  <a:schemeClr val="accent2">
                    <a:lumMod val="75000"/>
                  </a:schemeClr>
                </a:solidFill>
                <a:effectLst/>
                <a:latin typeface="Calibri" panose="020F0502020204030204" pitchFamily="34" charset="0"/>
                <a:ea typeface="Calibri" panose="020F0502020204030204" pitchFamily="34" charset="0"/>
                <a:cs typeface="Arial" panose="020B0604020202020204" pitchFamily="34" charset="0"/>
              </a:rPr>
              <a:t>KPI &amp; DAX: </a:t>
            </a:r>
          </a:p>
          <a:p>
            <a:pPr algn="ctr"/>
            <a:endParaRPr lang="en-US" sz="2800" b="1" dirty="0">
              <a:solidFill>
                <a:schemeClr val="accent2">
                  <a:lumMod val="75000"/>
                </a:schemeClr>
              </a:solidFill>
            </a:endParaRPr>
          </a:p>
        </p:txBody>
      </p:sp>
      <p:sp>
        <p:nvSpPr>
          <p:cNvPr id="5" name="TextBox 4">
            <a:extLst>
              <a:ext uri="{FF2B5EF4-FFF2-40B4-BE49-F238E27FC236}">
                <a16:creationId xmlns:a16="http://schemas.microsoft.com/office/drawing/2014/main" id="{F84ABECD-0054-C836-E25F-98C4CD029337}"/>
              </a:ext>
            </a:extLst>
          </p:cNvPr>
          <p:cNvSpPr txBox="1"/>
          <p:nvPr/>
        </p:nvSpPr>
        <p:spPr>
          <a:xfrm>
            <a:off x="301677" y="2383436"/>
            <a:ext cx="6559445" cy="3339184"/>
          </a:xfrm>
          <a:prstGeom prst="rect">
            <a:avLst/>
          </a:prstGeom>
          <a:noFill/>
        </p:spPr>
        <p:txBody>
          <a:bodyPr wrap="square" rtlCol="0">
            <a:spAutoFit/>
          </a:bodyPr>
          <a:lstStyle/>
          <a:p>
            <a:pPr marL="342900" lvl="0" indent="-342900" rtl="0">
              <a:lnSpc>
                <a:spcPct val="107000"/>
              </a:lnSpc>
              <a:buFont typeface="+mj-lt"/>
              <a:buAutoNum type="arabicPeriod"/>
            </a:pPr>
            <a:r>
              <a:rPr lang="en-US" sz="1800" kern="100" dirty="0">
                <a:effectLst/>
                <a:latin typeface="Calibri" panose="020F0502020204030204" pitchFamily="34" charset="0"/>
                <a:ea typeface="Calibri" panose="020F0502020204030204" pitchFamily="34" charset="0"/>
                <a:cs typeface="Arial" panose="020B0604020202020204" pitchFamily="34" charset="0"/>
              </a:rPr>
              <a:t>Total Revenue = SUM(</a:t>
            </a:r>
            <a:r>
              <a:rPr lang="en-US" sz="1800" kern="100" dirty="0" err="1">
                <a:effectLst/>
                <a:latin typeface="Calibri" panose="020F0502020204030204" pitchFamily="34" charset="0"/>
                <a:ea typeface="Calibri" panose="020F0502020204030204" pitchFamily="34" charset="0"/>
                <a:cs typeface="Arial" panose="020B0604020202020204" pitchFamily="34" charset="0"/>
              </a:rPr>
              <a:t>marketing_and_product_performan</a:t>
            </a:r>
            <a:r>
              <a:rPr lang="en-US" sz="1800" kern="100" dirty="0">
                <a:effectLst/>
                <a:latin typeface="Calibri" panose="020F0502020204030204" pitchFamily="34" charset="0"/>
                <a:ea typeface="Calibri" panose="020F0502020204030204" pitchFamily="34" charset="0"/>
                <a:cs typeface="Arial" panose="020B0604020202020204" pitchFamily="34" charset="0"/>
              </a:rPr>
              <a:t>[</a:t>
            </a:r>
            <a:r>
              <a:rPr lang="en-US" sz="1800" kern="100" dirty="0" err="1">
                <a:effectLst/>
                <a:latin typeface="Calibri" panose="020F0502020204030204" pitchFamily="34" charset="0"/>
                <a:ea typeface="Calibri" panose="020F0502020204030204" pitchFamily="34" charset="0"/>
                <a:cs typeface="Arial" panose="020B0604020202020204" pitchFamily="34" charset="0"/>
              </a:rPr>
              <a:t>Revenue_Generated</a:t>
            </a:r>
            <a:r>
              <a:rPr lang="en-US" sz="1800" kern="100" dirty="0">
                <a:effectLst/>
                <a:latin typeface="Calibri" panose="020F0502020204030204" pitchFamily="34" charset="0"/>
                <a:ea typeface="Calibri" panose="020F0502020204030204" pitchFamily="34" charset="0"/>
                <a:cs typeface="Arial" panose="020B0604020202020204" pitchFamily="34" charset="0"/>
              </a:rPr>
              <a:t>])</a:t>
            </a:r>
          </a:p>
          <a:p>
            <a:pPr marL="342900" lvl="0" indent="-342900">
              <a:lnSpc>
                <a:spcPct val="107000"/>
              </a:lnSpc>
              <a:buFont typeface="+mj-lt"/>
              <a:buAutoNum type="arabicPeriod"/>
            </a:pPr>
            <a:r>
              <a:rPr lang="en-US" sz="1800" kern="100" dirty="0">
                <a:effectLst/>
                <a:latin typeface="Calibri" panose="020F0502020204030204" pitchFamily="34" charset="0"/>
                <a:ea typeface="Calibri" panose="020F0502020204030204" pitchFamily="34" charset="0"/>
                <a:cs typeface="Arial" panose="020B0604020202020204" pitchFamily="34" charset="0"/>
              </a:rPr>
              <a:t>Average ROI = AVERAGE(</a:t>
            </a:r>
            <a:r>
              <a:rPr lang="en-US" sz="1800" kern="100" dirty="0" err="1">
                <a:effectLst/>
                <a:latin typeface="Calibri" panose="020F0502020204030204" pitchFamily="34" charset="0"/>
                <a:ea typeface="Calibri" panose="020F0502020204030204" pitchFamily="34" charset="0"/>
                <a:cs typeface="Arial" panose="020B0604020202020204" pitchFamily="34" charset="0"/>
              </a:rPr>
              <a:t>marketing_and_product_performan</a:t>
            </a:r>
            <a:r>
              <a:rPr lang="en-US" sz="1800" kern="100" dirty="0">
                <a:effectLst/>
                <a:latin typeface="Calibri" panose="020F0502020204030204" pitchFamily="34" charset="0"/>
                <a:ea typeface="Calibri" panose="020F0502020204030204" pitchFamily="34" charset="0"/>
                <a:cs typeface="Arial" panose="020B0604020202020204" pitchFamily="34" charset="0"/>
              </a:rPr>
              <a:t>[ROI])</a:t>
            </a:r>
          </a:p>
          <a:p>
            <a:pPr marL="342900" lvl="0" indent="-342900">
              <a:lnSpc>
                <a:spcPct val="107000"/>
              </a:lnSpc>
              <a:buFont typeface="+mj-lt"/>
              <a:buAutoNum type="arabicPeriod"/>
            </a:pPr>
            <a:r>
              <a:rPr lang="en-US" sz="1800" kern="100" dirty="0">
                <a:effectLst/>
                <a:latin typeface="Calibri" panose="020F0502020204030204" pitchFamily="34" charset="0"/>
                <a:ea typeface="Calibri" panose="020F0502020204030204" pitchFamily="34" charset="0"/>
                <a:cs typeface="Arial" panose="020B0604020202020204" pitchFamily="34" charset="0"/>
              </a:rPr>
              <a:t>Average Customer Satisfaction = AVERAGE(</a:t>
            </a:r>
            <a:r>
              <a:rPr lang="en-US" sz="1800" kern="100" dirty="0" err="1">
                <a:effectLst/>
                <a:latin typeface="Calibri" panose="020F0502020204030204" pitchFamily="34" charset="0"/>
                <a:ea typeface="Calibri" panose="020F0502020204030204" pitchFamily="34" charset="0"/>
                <a:cs typeface="Arial" panose="020B0604020202020204" pitchFamily="34" charset="0"/>
              </a:rPr>
              <a:t>marketing_and_product_performan</a:t>
            </a:r>
            <a:r>
              <a:rPr lang="en-US" sz="1800" kern="100" dirty="0">
                <a:effectLst/>
                <a:latin typeface="Calibri" panose="020F0502020204030204" pitchFamily="34" charset="0"/>
                <a:ea typeface="Calibri" panose="020F0502020204030204" pitchFamily="34" charset="0"/>
                <a:cs typeface="Arial" panose="020B0604020202020204" pitchFamily="34" charset="0"/>
              </a:rPr>
              <a:t>[</a:t>
            </a:r>
            <a:r>
              <a:rPr lang="en-US" sz="1800" kern="100" dirty="0" err="1">
                <a:effectLst/>
                <a:latin typeface="Calibri" panose="020F0502020204030204" pitchFamily="34" charset="0"/>
                <a:ea typeface="Calibri" panose="020F0502020204030204" pitchFamily="34" charset="0"/>
                <a:cs typeface="Arial" panose="020B0604020202020204" pitchFamily="34" charset="0"/>
              </a:rPr>
              <a:t>Customer_Satisfaction_Post_Refund</a:t>
            </a:r>
            <a:r>
              <a:rPr lang="en-US" sz="1800" kern="100" dirty="0">
                <a:effectLst/>
                <a:latin typeface="Calibri" panose="020F0502020204030204" pitchFamily="34" charset="0"/>
                <a:ea typeface="Calibri" panose="020F0502020204030204" pitchFamily="34" charset="0"/>
                <a:cs typeface="Arial" panose="020B0604020202020204" pitchFamily="34" charset="0"/>
              </a:rPr>
              <a:t>])</a:t>
            </a:r>
          </a:p>
          <a:p>
            <a:pPr marL="342900" lvl="0" indent="-342900">
              <a:lnSpc>
                <a:spcPct val="107000"/>
              </a:lnSpc>
              <a:buFont typeface="+mj-lt"/>
              <a:buAutoNum type="arabicPeriod"/>
            </a:pPr>
            <a:r>
              <a:rPr lang="en-US" sz="1800" kern="100" dirty="0">
                <a:effectLst/>
                <a:latin typeface="Calibri" panose="020F0502020204030204" pitchFamily="34" charset="0"/>
                <a:ea typeface="Calibri" panose="020F0502020204030204" pitchFamily="34" charset="0"/>
                <a:cs typeface="Arial" panose="020B0604020202020204" pitchFamily="34" charset="0"/>
              </a:rPr>
              <a:t>Total Units Sold = SUM(</a:t>
            </a:r>
            <a:r>
              <a:rPr lang="en-US" sz="1800" kern="100" dirty="0" err="1">
                <a:effectLst/>
                <a:latin typeface="Calibri" panose="020F0502020204030204" pitchFamily="34" charset="0"/>
                <a:ea typeface="Calibri" panose="020F0502020204030204" pitchFamily="34" charset="0"/>
                <a:cs typeface="Arial" panose="020B0604020202020204" pitchFamily="34" charset="0"/>
              </a:rPr>
              <a:t>marketing_and_product_performan</a:t>
            </a:r>
            <a:r>
              <a:rPr lang="en-US" sz="1800" kern="100" dirty="0">
                <a:effectLst/>
                <a:latin typeface="Calibri" panose="020F0502020204030204" pitchFamily="34" charset="0"/>
                <a:ea typeface="Calibri" panose="020F0502020204030204" pitchFamily="34" charset="0"/>
                <a:cs typeface="Arial" panose="020B0604020202020204" pitchFamily="34" charset="0"/>
              </a:rPr>
              <a:t>[</a:t>
            </a:r>
            <a:r>
              <a:rPr lang="en-US" sz="1800" kern="100" dirty="0" err="1">
                <a:effectLst/>
                <a:latin typeface="Calibri" panose="020F0502020204030204" pitchFamily="34" charset="0"/>
                <a:ea typeface="Calibri" panose="020F0502020204030204" pitchFamily="34" charset="0"/>
                <a:cs typeface="Arial" panose="020B0604020202020204" pitchFamily="34" charset="0"/>
              </a:rPr>
              <a:t>Units_Sold</a:t>
            </a:r>
            <a:r>
              <a:rPr lang="en-US" sz="1800" kern="100" dirty="0">
                <a:effectLst/>
                <a:latin typeface="Calibri" panose="020F0502020204030204" pitchFamily="34" charset="0"/>
                <a:ea typeface="Calibri" panose="020F0502020204030204" pitchFamily="34" charset="0"/>
                <a:cs typeface="Arial" panose="020B0604020202020204" pitchFamily="34" charset="0"/>
              </a:rPr>
              <a:t>])</a:t>
            </a:r>
          </a:p>
          <a:p>
            <a:pPr marL="342900" lvl="0" indent="-342900">
              <a:lnSpc>
                <a:spcPct val="107000"/>
              </a:lnSpc>
              <a:buFont typeface="+mj-lt"/>
              <a:buAutoNum type="arabicPeriod"/>
            </a:pPr>
            <a:r>
              <a:rPr lang="en-US" sz="1800" kern="100" dirty="0">
                <a:effectLst/>
                <a:latin typeface="Calibri" panose="020F0502020204030204" pitchFamily="34" charset="0"/>
                <a:ea typeface="Calibri" panose="020F0502020204030204" pitchFamily="34" charset="0"/>
                <a:cs typeface="Arial" panose="020B0604020202020204" pitchFamily="34" charset="0"/>
              </a:rPr>
              <a:t>Total Budget = SUM(</a:t>
            </a:r>
            <a:r>
              <a:rPr lang="en-US" sz="1800" kern="100" dirty="0" err="1">
                <a:effectLst/>
                <a:latin typeface="Calibri" panose="020F0502020204030204" pitchFamily="34" charset="0"/>
                <a:ea typeface="Calibri" panose="020F0502020204030204" pitchFamily="34" charset="0"/>
                <a:cs typeface="Arial" panose="020B0604020202020204" pitchFamily="34" charset="0"/>
              </a:rPr>
              <a:t>marketing_and_product_performan</a:t>
            </a:r>
            <a:r>
              <a:rPr lang="en-US" sz="1800" kern="100" dirty="0">
                <a:effectLst/>
                <a:latin typeface="Calibri" panose="020F0502020204030204" pitchFamily="34" charset="0"/>
                <a:ea typeface="Calibri" panose="020F0502020204030204" pitchFamily="34" charset="0"/>
                <a:cs typeface="Arial" panose="020B0604020202020204" pitchFamily="34" charset="0"/>
              </a:rPr>
              <a:t>[Budget])</a:t>
            </a:r>
          </a:p>
        </p:txBody>
      </p:sp>
      <p:sp>
        <p:nvSpPr>
          <p:cNvPr id="6" name="TextBox 5">
            <a:extLst>
              <a:ext uri="{FF2B5EF4-FFF2-40B4-BE49-F238E27FC236}">
                <a16:creationId xmlns:a16="http://schemas.microsoft.com/office/drawing/2014/main" id="{F0DEBBAA-D75E-EB7B-BCFA-95331B6F68A4}"/>
              </a:ext>
            </a:extLst>
          </p:cNvPr>
          <p:cNvSpPr txBox="1"/>
          <p:nvPr/>
        </p:nvSpPr>
        <p:spPr>
          <a:xfrm>
            <a:off x="7003530" y="2346294"/>
            <a:ext cx="4886793" cy="3693191"/>
          </a:xfrm>
          <a:prstGeom prst="rect">
            <a:avLst/>
          </a:prstGeom>
          <a:noFill/>
        </p:spPr>
        <p:txBody>
          <a:bodyPr wrap="square" rtlCol="0">
            <a:spAutoFit/>
          </a:bodyPr>
          <a:lstStyle/>
          <a:p>
            <a:pPr marL="342900" lvl="0" indent="-342900" rtl="0">
              <a:lnSpc>
                <a:spcPct val="107000"/>
              </a:lnSpc>
              <a:buFont typeface="+mj-lt"/>
              <a:buAutoNum type="arabicPeriod"/>
            </a:pPr>
            <a:r>
              <a:rPr lang="en-US" sz="1800" kern="100" dirty="0">
                <a:effectLst/>
                <a:latin typeface="Calibri" panose="020F0502020204030204" pitchFamily="34" charset="0"/>
                <a:ea typeface="Calibri" panose="020F0502020204030204" pitchFamily="34" charset="0"/>
                <a:cs typeface="Arial" panose="020B0604020202020204" pitchFamily="34" charset="0"/>
              </a:rPr>
              <a:t>Average Conversion Rate = AVERAGE(</a:t>
            </a:r>
            <a:r>
              <a:rPr lang="en-US" sz="1800" kern="100" dirty="0" err="1">
                <a:effectLst/>
                <a:latin typeface="Calibri" panose="020F0502020204030204" pitchFamily="34" charset="0"/>
                <a:ea typeface="Calibri" panose="020F0502020204030204" pitchFamily="34" charset="0"/>
                <a:cs typeface="Arial" panose="020B0604020202020204" pitchFamily="34" charset="0"/>
              </a:rPr>
              <a:t>marketing_and_product_performan</a:t>
            </a:r>
            <a:r>
              <a:rPr lang="en-US" sz="1800" kern="100" dirty="0">
                <a:effectLst/>
                <a:latin typeface="Calibri" panose="020F0502020204030204" pitchFamily="34" charset="0"/>
                <a:ea typeface="Calibri" panose="020F0502020204030204" pitchFamily="34" charset="0"/>
                <a:cs typeface="Arial" panose="020B0604020202020204" pitchFamily="34" charset="0"/>
              </a:rPr>
              <a:t>[</a:t>
            </a:r>
            <a:r>
              <a:rPr lang="en-US" sz="1800" kern="100" dirty="0" err="1">
                <a:effectLst/>
                <a:latin typeface="Calibri" panose="020F0502020204030204" pitchFamily="34" charset="0"/>
                <a:ea typeface="Calibri" panose="020F0502020204030204" pitchFamily="34" charset="0"/>
                <a:cs typeface="Arial" panose="020B0604020202020204" pitchFamily="34" charset="0"/>
              </a:rPr>
              <a:t>Conversion_rate</a:t>
            </a:r>
            <a:r>
              <a:rPr lang="en-US" sz="1800" kern="100" dirty="0">
                <a:effectLst/>
                <a:latin typeface="Calibri" panose="020F0502020204030204" pitchFamily="34" charset="0"/>
                <a:ea typeface="Calibri" panose="020F0502020204030204" pitchFamily="34" charset="0"/>
                <a:cs typeface="Arial" panose="020B0604020202020204" pitchFamily="34" charset="0"/>
              </a:rPr>
              <a:t>])</a:t>
            </a:r>
          </a:p>
          <a:p>
            <a:pPr marL="342900" lvl="0" indent="-342900">
              <a:lnSpc>
                <a:spcPct val="107000"/>
              </a:lnSpc>
              <a:buFont typeface="+mj-lt"/>
              <a:buAutoNum type="arabicPeriod"/>
            </a:pPr>
            <a:r>
              <a:rPr lang="en-US" sz="1800" kern="100" dirty="0">
                <a:effectLst/>
                <a:latin typeface="Calibri" panose="020F0502020204030204" pitchFamily="34" charset="0"/>
                <a:ea typeface="Calibri" panose="020F0502020204030204" pitchFamily="34" charset="0"/>
                <a:cs typeface="Arial" panose="020B0604020202020204" pitchFamily="34" charset="0"/>
              </a:rPr>
              <a:t>Average Discount Level = AVERAGE(</a:t>
            </a:r>
            <a:r>
              <a:rPr lang="en-US" sz="1800" kern="100" dirty="0" err="1">
                <a:effectLst/>
                <a:latin typeface="Calibri" panose="020F0502020204030204" pitchFamily="34" charset="0"/>
                <a:ea typeface="Calibri" panose="020F0502020204030204" pitchFamily="34" charset="0"/>
                <a:cs typeface="Arial" panose="020B0604020202020204" pitchFamily="34" charset="0"/>
              </a:rPr>
              <a:t>marketing_and_product_performan</a:t>
            </a:r>
            <a:r>
              <a:rPr lang="en-US" sz="1800" kern="100" dirty="0">
                <a:effectLst/>
                <a:latin typeface="Calibri" panose="020F0502020204030204" pitchFamily="34" charset="0"/>
                <a:ea typeface="Calibri" panose="020F0502020204030204" pitchFamily="34" charset="0"/>
                <a:cs typeface="Arial" panose="020B0604020202020204" pitchFamily="34" charset="0"/>
              </a:rPr>
              <a:t>[</a:t>
            </a:r>
            <a:r>
              <a:rPr lang="en-US" sz="1800" kern="100" dirty="0" err="1">
                <a:effectLst/>
                <a:latin typeface="Calibri" panose="020F0502020204030204" pitchFamily="34" charset="0"/>
                <a:ea typeface="Calibri" panose="020F0502020204030204" pitchFamily="34" charset="0"/>
                <a:cs typeface="Arial" panose="020B0604020202020204" pitchFamily="34" charset="0"/>
              </a:rPr>
              <a:t>Discount_Level</a:t>
            </a:r>
            <a:r>
              <a:rPr lang="en-US" sz="1800" kern="100" dirty="0">
                <a:effectLst/>
                <a:latin typeface="Calibri" panose="020F0502020204030204" pitchFamily="34" charset="0"/>
                <a:ea typeface="Calibri" panose="020F0502020204030204" pitchFamily="34" charset="0"/>
                <a:cs typeface="Arial" panose="020B0604020202020204" pitchFamily="34" charset="0"/>
              </a:rPr>
              <a:t>])</a:t>
            </a:r>
          </a:p>
          <a:p>
            <a:pPr marL="342900" lvl="0" indent="-342900">
              <a:lnSpc>
                <a:spcPct val="107000"/>
              </a:lnSpc>
              <a:spcAft>
                <a:spcPts val="800"/>
              </a:spcAft>
              <a:buFont typeface="+mj-lt"/>
              <a:buAutoNum type="arabicPeriod"/>
            </a:pPr>
            <a:r>
              <a:rPr lang="en-US" sz="1800" kern="100" dirty="0">
                <a:effectLst/>
                <a:latin typeface="Calibri" panose="020F0502020204030204" pitchFamily="34" charset="0"/>
                <a:ea typeface="Calibri" panose="020F0502020204030204" pitchFamily="34" charset="0"/>
                <a:cs typeface="Arial" panose="020B0604020202020204" pitchFamily="34" charset="0"/>
              </a:rPr>
              <a:t>Average CPC = AVERAGE(</a:t>
            </a:r>
            <a:r>
              <a:rPr lang="en-US" sz="1800" kern="100" dirty="0" err="1">
                <a:effectLst/>
                <a:latin typeface="Calibri" panose="020F0502020204030204" pitchFamily="34" charset="0"/>
                <a:ea typeface="Calibri" panose="020F0502020204030204" pitchFamily="34" charset="0"/>
                <a:cs typeface="Arial" panose="020B0604020202020204" pitchFamily="34" charset="0"/>
              </a:rPr>
              <a:t>marketing_and_product_performan</a:t>
            </a:r>
            <a:r>
              <a:rPr lang="en-US" sz="1800" kern="100" dirty="0">
                <a:effectLst/>
                <a:latin typeface="Calibri" panose="020F0502020204030204" pitchFamily="34" charset="0"/>
                <a:ea typeface="Calibri" panose="020F0502020204030204" pitchFamily="34" charset="0"/>
                <a:cs typeface="Arial" panose="020B0604020202020204" pitchFamily="34" charset="0"/>
              </a:rPr>
              <a:t>[</a:t>
            </a:r>
            <a:r>
              <a:rPr lang="en-US" sz="1800" kern="100" dirty="0" err="1">
                <a:effectLst/>
                <a:latin typeface="Calibri" panose="020F0502020204030204" pitchFamily="34" charset="0"/>
                <a:ea typeface="Calibri" panose="020F0502020204030204" pitchFamily="34" charset="0"/>
                <a:cs typeface="Arial" panose="020B0604020202020204" pitchFamily="34" charset="0"/>
              </a:rPr>
              <a:t>Cost_per_conversion</a:t>
            </a:r>
            <a:r>
              <a:rPr lang="en-US" sz="1800" kern="100" dirty="0">
                <a:effectLst/>
                <a:latin typeface="Calibri" panose="020F0502020204030204" pitchFamily="34" charset="0"/>
                <a:ea typeface="Calibri" panose="020F0502020204030204" pitchFamily="34" charset="0"/>
                <a:cs typeface="Arial" panose="020B0604020202020204" pitchFamily="34" charset="0"/>
              </a:rPr>
              <a:t>])</a:t>
            </a:r>
          </a:p>
          <a:p>
            <a:pPr>
              <a:buNone/>
            </a:pPr>
            <a:r>
              <a:rPr lang="en-US" sz="1800" dirty="0">
                <a:effectLst/>
                <a:latin typeface="Calibri" panose="020F0502020204030204" pitchFamily="34" charset="0"/>
                <a:ea typeface="Calibri" panose="020F0502020204030204" pitchFamily="34" charset="0"/>
                <a:cs typeface="Arial" panose="020B0604020202020204" pitchFamily="34" charset="0"/>
              </a:rPr>
              <a:t>Number of Campaigns = COUNT(</a:t>
            </a:r>
            <a:r>
              <a:rPr lang="en-US" sz="1800" dirty="0" err="1">
                <a:effectLst/>
                <a:latin typeface="Calibri" panose="020F0502020204030204" pitchFamily="34" charset="0"/>
                <a:ea typeface="Calibri" panose="020F0502020204030204" pitchFamily="34" charset="0"/>
                <a:cs typeface="Arial" panose="020B0604020202020204" pitchFamily="34" charset="0"/>
              </a:rPr>
              <a:t>marketing_and_product_performan</a:t>
            </a:r>
            <a:r>
              <a:rPr lang="en-US" sz="1800" dirty="0">
                <a:effectLst/>
                <a:latin typeface="Calibri" panose="020F0502020204030204" pitchFamily="34" charset="0"/>
                <a:ea typeface="Calibri" panose="020F0502020204030204" pitchFamily="34" charset="0"/>
                <a:cs typeface="Arial" panose="020B0604020202020204" pitchFamily="34" charset="0"/>
              </a:rPr>
              <a:t>[</a:t>
            </a:r>
            <a:r>
              <a:rPr lang="en-US" sz="1800" dirty="0" err="1">
                <a:effectLst/>
                <a:latin typeface="Calibri" panose="020F0502020204030204" pitchFamily="34" charset="0"/>
                <a:ea typeface="Calibri" panose="020F0502020204030204" pitchFamily="34" charset="0"/>
                <a:cs typeface="Arial" panose="020B0604020202020204" pitchFamily="34" charset="0"/>
              </a:rPr>
              <a:t>Campaign_ID</a:t>
            </a:r>
            <a:r>
              <a:rPr lang="en-US" sz="1800" dirty="0">
                <a:effectLst/>
                <a:latin typeface="Calibri" panose="020F0502020204030204" pitchFamily="34" charset="0"/>
                <a:ea typeface="Calibri" panose="020F0502020204030204" pitchFamily="34" charset="0"/>
                <a:cs typeface="Arial" panose="020B0604020202020204" pitchFamily="34" charset="0"/>
              </a:rPr>
              <a:t>])</a:t>
            </a:r>
            <a:endParaRPr lang="en-US" dirty="0"/>
          </a:p>
        </p:txBody>
      </p:sp>
    </p:spTree>
    <p:extLst>
      <p:ext uri="{BB962C8B-B14F-4D97-AF65-F5344CB8AC3E}">
        <p14:creationId xmlns:p14="http://schemas.microsoft.com/office/powerpoint/2010/main" val="27765064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FD8C3589-2D27-3847-066F-2B2B3202FC9C}"/>
            </a:ext>
          </a:extLst>
        </p:cNvPr>
        <p:cNvGrpSpPr/>
        <p:nvPr/>
      </p:nvGrpSpPr>
      <p:grpSpPr>
        <a:xfrm>
          <a:off x="0" y="0"/>
          <a:ext cx="0" cy="0"/>
          <a:chOff x="0" y="0"/>
          <a:chExt cx="0" cy="0"/>
        </a:xfrm>
      </p:grpSpPr>
      <p:sp>
        <p:nvSpPr>
          <p:cNvPr id="162" name="Google Shape;162;p6">
            <a:extLst>
              <a:ext uri="{FF2B5EF4-FFF2-40B4-BE49-F238E27FC236}">
                <a16:creationId xmlns:a16="http://schemas.microsoft.com/office/drawing/2014/main" id="{4D033F08-8539-5FF5-AB41-0FBBF9370B4B}"/>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10/14/24</a:t>
            </a:r>
            <a:endParaRPr/>
          </a:p>
        </p:txBody>
      </p:sp>
      <p:sp>
        <p:nvSpPr>
          <p:cNvPr id="163" name="Google Shape;163;p6">
            <a:extLst>
              <a:ext uri="{FF2B5EF4-FFF2-40B4-BE49-F238E27FC236}">
                <a16:creationId xmlns:a16="http://schemas.microsoft.com/office/drawing/2014/main" id="{164D41E2-6A1A-5810-B6DF-FD21635C9D08}"/>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64" name="Google Shape;164;p6">
            <a:extLst>
              <a:ext uri="{FF2B5EF4-FFF2-40B4-BE49-F238E27FC236}">
                <a16:creationId xmlns:a16="http://schemas.microsoft.com/office/drawing/2014/main" id="{93E00D7B-2DBA-D603-FA78-902B2762EC6A}"/>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pic>
        <p:nvPicPr>
          <p:cNvPr id="165" name="Google Shape;165;p6" title="download.png">
            <a:extLst>
              <a:ext uri="{FF2B5EF4-FFF2-40B4-BE49-F238E27FC236}">
                <a16:creationId xmlns:a16="http://schemas.microsoft.com/office/drawing/2014/main" id="{330180F7-772D-5984-29DB-47845C367522}"/>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TextBox 1">
            <a:extLst>
              <a:ext uri="{FF2B5EF4-FFF2-40B4-BE49-F238E27FC236}">
                <a16:creationId xmlns:a16="http://schemas.microsoft.com/office/drawing/2014/main" id="{A83E9E77-D49A-33A7-7122-92A3201D9FDA}"/>
              </a:ext>
            </a:extLst>
          </p:cNvPr>
          <p:cNvSpPr txBox="1"/>
          <p:nvPr/>
        </p:nvSpPr>
        <p:spPr>
          <a:xfrm>
            <a:off x="2591982" y="759391"/>
            <a:ext cx="2979924" cy="769441"/>
          </a:xfrm>
          <a:prstGeom prst="rect">
            <a:avLst/>
          </a:prstGeom>
          <a:noFill/>
        </p:spPr>
        <p:txBody>
          <a:bodyPr wrap="square" rtlCol="0">
            <a:spAutoFit/>
          </a:bodyPr>
          <a:lstStyle/>
          <a:p>
            <a:r>
              <a:rPr lang="en-US" sz="4400" dirty="0">
                <a:solidFill>
                  <a:schemeClr val="accent2">
                    <a:lumMod val="75000"/>
                  </a:schemeClr>
                </a:solidFill>
                <a:latin typeface="Berlin Sans FB Demi" panose="020E0802020502020306" pitchFamily="34" charset="0"/>
                <a:cs typeface="Dreaming Outloud Script Pro" panose="03050502040304050704" pitchFamily="66" charset="0"/>
              </a:rPr>
              <a:t>Power bi :</a:t>
            </a:r>
          </a:p>
        </p:txBody>
      </p:sp>
      <p:pic>
        <p:nvPicPr>
          <p:cNvPr id="3" name="Picture 2" descr="Power BI Logo">
            <a:extLst>
              <a:ext uri="{FF2B5EF4-FFF2-40B4-BE49-F238E27FC236}">
                <a16:creationId xmlns:a16="http://schemas.microsoft.com/office/drawing/2014/main" id="{8EE32BE5-3060-FF63-A500-4BE8FE76EC9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740" r="24894"/>
          <a:stretch/>
        </p:blipFill>
        <p:spPr bwMode="auto">
          <a:xfrm>
            <a:off x="1592569" y="412654"/>
            <a:ext cx="999413" cy="11161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10;&#10;AI-generated content may be incorrect.">
            <a:extLst>
              <a:ext uri="{FF2B5EF4-FFF2-40B4-BE49-F238E27FC236}">
                <a16:creationId xmlns:a16="http://schemas.microsoft.com/office/drawing/2014/main" id="{DF4B74DB-0CC5-AAF7-F305-94D5499853A8}"/>
              </a:ext>
            </a:extLst>
          </p:cNvPr>
          <p:cNvPicPr>
            <a:picLocks noChangeAspect="1"/>
          </p:cNvPicPr>
          <p:nvPr/>
        </p:nvPicPr>
        <p:blipFill>
          <a:blip r:embed="rId5"/>
          <a:stretch>
            <a:fillRect/>
          </a:stretch>
        </p:blipFill>
        <p:spPr>
          <a:xfrm>
            <a:off x="2017291" y="1649796"/>
            <a:ext cx="7941175" cy="4448813"/>
          </a:xfrm>
          <a:prstGeom prst="rect">
            <a:avLst/>
          </a:prstGeom>
        </p:spPr>
      </p:pic>
    </p:spTree>
    <p:extLst>
      <p:ext uri="{BB962C8B-B14F-4D97-AF65-F5344CB8AC3E}">
        <p14:creationId xmlns:p14="http://schemas.microsoft.com/office/powerpoint/2010/main" val="3614631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6" name="Google Shape;126;p3"/>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27" name="Google Shape;127;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128" name="Google Shape;128;p3"/>
          <p:cNvSpPr txBox="1"/>
          <p:nvPr/>
        </p:nvSpPr>
        <p:spPr>
          <a:xfrm>
            <a:off x="433465" y="2007196"/>
            <a:ext cx="105156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D0D0D"/>
              </a:buClr>
              <a:buSzPts val="2400"/>
              <a:buFont typeface="Arial"/>
              <a:buNone/>
            </a:pPr>
            <a:r>
              <a:rPr lang="en-US" sz="6000" b="1" dirty="0">
                <a:solidFill>
                  <a:srgbClr val="0D0D0D"/>
                </a:solidFill>
              </a:rPr>
              <a:t>INTRODUCTION:</a:t>
            </a:r>
            <a:endParaRPr sz="6000" b="1" i="0" u="none" strike="noStrike" cap="none" dirty="0">
              <a:solidFill>
                <a:srgbClr val="0D0D0D"/>
              </a:solidFill>
              <a:latin typeface="Arial"/>
              <a:ea typeface="Arial"/>
              <a:cs typeface="Arial"/>
              <a:sym typeface="Arial"/>
            </a:endParaRPr>
          </a:p>
        </p:txBody>
      </p:sp>
      <p:pic>
        <p:nvPicPr>
          <p:cNvPr id="130" name="Google Shape;130;p3" title="download.png"/>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TextBox 1">
            <a:extLst>
              <a:ext uri="{FF2B5EF4-FFF2-40B4-BE49-F238E27FC236}">
                <a16:creationId xmlns:a16="http://schemas.microsoft.com/office/drawing/2014/main" id="{925BB16C-6CFE-6A24-BAD9-44A27BF184D9}"/>
              </a:ext>
            </a:extLst>
          </p:cNvPr>
          <p:cNvSpPr txBox="1"/>
          <p:nvPr/>
        </p:nvSpPr>
        <p:spPr>
          <a:xfrm>
            <a:off x="656026" y="2845593"/>
            <a:ext cx="9518754" cy="3693319"/>
          </a:xfrm>
          <a:prstGeom prst="rect">
            <a:avLst/>
          </a:prstGeom>
          <a:noFill/>
        </p:spPr>
        <p:txBody>
          <a:bodyPr wrap="square" rtlCol="0">
            <a:spAutoFit/>
          </a:bodyPr>
          <a:lstStyle/>
          <a:p>
            <a:pPr>
              <a:lnSpc>
                <a:spcPts val="3300"/>
              </a:lnSpc>
              <a:buNone/>
            </a:pPr>
            <a:r>
              <a:rPr lang="en-US" b="0" i="0" dirty="0">
                <a:solidFill>
                  <a:schemeClr val="tx1"/>
                </a:solidFill>
                <a:effectLst/>
                <a:latin typeface="YAFdJvSyp_k 2"/>
              </a:rPr>
              <a:t>•This project aims to clean, </a:t>
            </a:r>
            <a:r>
              <a:rPr lang="en-US" b="0" i="0" dirty="0" err="1">
                <a:solidFill>
                  <a:schemeClr val="tx1"/>
                </a:solidFill>
                <a:effectLst/>
                <a:latin typeface="YAFdJvSyp_k 2"/>
              </a:rPr>
              <a:t>analyIse</a:t>
            </a:r>
            <a:r>
              <a:rPr lang="en-US" b="0" i="0" dirty="0">
                <a:solidFill>
                  <a:schemeClr val="tx1"/>
                </a:solidFill>
                <a:effectLst/>
                <a:latin typeface="YAFdJvSyp_k 2"/>
              </a:rPr>
              <a:t>, and interpret performance marketing data to gain a deeper understanding of key trends and patterns</a:t>
            </a:r>
            <a:endParaRPr lang="en-US" dirty="0">
              <a:solidFill>
                <a:schemeClr val="tx1"/>
              </a:solidFill>
              <a:effectLst/>
              <a:latin typeface="YAFdJvSyp_k 2"/>
            </a:endParaRPr>
          </a:p>
          <a:p>
            <a:pPr>
              <a:lnSpc>
                <a:spcPts val="3300"/>
              </a:lnSpc>
              <a:buNone/>
            </a:pPr>
            <a:r>
              <a:rPr lang="en-US" b="0" i="0" dirty="0">
                <a:solidFill>
                  <a:schemeClr val="tx1"/>
                </a:solidFill>
                <a:effectLst/>
                <a:latin typeface="YAFdJvSyp_k 2"/>
              </a:rPr>
              <a:t>•The final dashboard will serve as a comprehensive tool to communicate these findings effectively, highlighting correlations, anomalies, and emerging trends. </a:t>
            </a:r>
            <a:endParaRPr lang="en-US" dirty="0">
              <a:solidFill>
                <a:schemeClr val="tx1"/>
              </a:solidFill>
              <a:effectLst/>
              <a:latin typeface="YAFdJvSyp_k 2"/>
            </a:endParaRPr>
          </a:p>
          <a:p>
            <a:pPr>
              <a:lnSpc>
                <a:spcPts val="3300"/>
              </a:lnSpc>
              <a:buNone/>
            </a:pPr>
            <a:r>
              <a:rPr lang="en-US" b="0" i="0" dirty="0">
                <a:solidFill>
                  <a:schemeClr val="tx1"/>
                </a:solidFill>
                <a:effectLst/>
                <a:latin typeface="YAFdJvSyp_k 2"/>
              </a:rPr>
              <a:t>•Performance Marketing is a new and emerging field within the marketing industry and is predicted to be the biggest type of marketing in the future. Data and projects based on this concept are still quite limited despite the increasing demand for it by companies.</a:t>
            </a:r>
            <a:endParaRPr lang="en-US" dirty="0">
              <a:solidFill>
                <a:schemeClr val="tx1"/>
              </a:solidFill>
              <a:effectLst/>
              <a:latin typeface="YAFdJvSyp_k 2"/>
            </a:endParaRPr>
          </a:p>
          <a:p>
            <a:pPr>
              <a:lnSpc>
                <a:spcPts val="3300"/>
              </a:lnSpc>
            </a:pPr>
            <a:r>
              <a:rPr lang="en-US" b="0" i="0" dirty="0">
                <a:solidFill>
                  <a:schemeClr val="tx1"/>
                </a:solidFill>
                <a:effectLst/>
                <a:latin typeface="YAFdJvSyp_k 2"/>
              </a:rPr>
              <a:t>.</a:t>
            </a:r>
            <a:endParaRPr lang="en-US" dirty="0">
              <a:solidFill>
                <a:schemeClr val="tx1"/>
              </a:solidFill>
              <a:effectLst/>
              <a:latin typeface="YAFdJvSyp_k 2"/>
            </a:endParaRPr>
          </a:p>
          <a:p>
            <a:endParaRPr lang="en-US" dirty="0">
              <a:solidFill>
                <a:schemeClr val="tx1"/>
              </a:solidFill>
            </a:endParaRPr>
          </a:p>
        </p:txBody>
      </p:sp>
      <p:pic>
        <p:nvPicPr>
          <p:cNvPr id="3" name="Picture 2">
            <a:extLst>
              <a:ext uri="{FF2B5EF4-FFF2-40B4-BE49-F238E27FC236}">
                <a16:creationId xmlns:a16="http://schemas.microsoft.com/office/drawing/2014/main" id="{2A21C4A4-9FA0-4EEC-2290-6828DE3861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0876" y="1147222"/>
            <a:ext cx="1532610" cy="1253955"/>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509FC288-F867-3A1C-E5B6-66A320D91B1A}"/>
            </a:ext>
          </a:extLst>
        </p:cNvPr>
        <p:cNvGrpSpPr/>
        <p:nvPr/>
      </p:nvGrpSpPr>
      <p:grpSpPr>
        <a:xfrm>
          <a:off x="0" y="0"/>
          <a:ext cx="0" cy="0"/>
          <a:chOff x="0" y="0"/>
          <a:chExt cx="0" cy="0"/>
        </a:xfrm>
      </p:grpSpPr>
      <p:sp>
        <p:nvSpPr>
          <p:cNvPr id="162" name="Google Shape;162;p6">
            <a:extLst>
              <a:ext uri="{FF2B5EF4-FFF2-40B4-BE49-F238E27FC236}">
                <a16:creationId xmlns:a16="http://schemas.microsoft.com/office/drawing/2014/main" id="{2A698DE9-5A77-5FF5-996A-BEA9294F47A7}"/>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10/14/24</a:t>
            </a:r>
            <a:endParaRPr/>
          </a:p>
        </p:txBody>
      </p:sp>
      <p:sp>
        <p:nvSpPr>
          <p:cNvPr id="163" name="Google Shape;163;p6">
            <a:extLst>
              <a:ext uri="{FF2B5EF4-FFF2-40B4-BE49-F238E27FC236}">
                <a16:creationId xmlns:a16="http://schemas.microsoft.com/office/drawing/2014/main" id="{90E0770E-D057-429E-5DB9-A1DC1F620E79}"/>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64" name="Google Shape;164;p6">
            <a:extLst>
              <a:ext uri="{FF2B5EF4-FFF2-40B4-BE49-F238E27FC236}">
                <a16:creationId xmlns:a16="http://schemas.microsoft.com/office/drawing/2014/main" id="{F67699CE-A405-3F30-3C76-8B5ED682EC14}"/>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pic>
        <p:nvPicPr>
          <p:cNvPr id="165" name="Google Shape;165;p6" title="download.png">
            <a:extLst>
              <a:ext uri="{FF2B5EF4-FFF2-40B4-BE49-F238E27FC236}">
                <a16:creationId xmlns:a16="http://schemas.microsoft.com/office/drawing/2014/main" id="{7522A152-422D-0A44-D438-8245290EDEDA}"/>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TextBox 1">
            <a:extLst>
              <a:ext uri="{FF2B5EF4-FFF2-40B4-BE49-F238E27FC236}">
                <a16:creationId xmlns:a16="http://schemas.microsoft.com/office/drawing/2014/main" id="{15576E90-20CB-6D1B-3CDE-E4DB7BD13BDA}"/>
              </a:ext>
            </a:extLst>
          </p:cNvPr>
          <p:cNvSpPr txBox="1"/>
          <p:nvPr/>
        </p:nvSpPr>
        <p:spPr>
          <a:xfrm>
            <a:off x="2591982" y="759391"/>
            <a:ext cx="2979924" cy="769441"/>
          </a:xfrm>
          <a:prstGeom prst="rect">
            <a:avLst/>
          </a:prstGeom>
          <a:noFill/>
        </p:spPr>
        <p:txBody>
          <a:bodyPr wrap="square" rtlCol="0">
            <a:spAutoFit/>
          </a:bodyPr>
          <a:lstStyle/>
          <a:p>
            <a:r>
              <a:rPr lang="en-US" sz="4400" dirty="0">
                <a:solidFill>
                  <a:schemeClr val="accent2">
                    <a:lumMod val="75000"/>
                  </a:schemeClr>
                </a:solidFill>
                <a:latin typeface="Berlin Sans FB Demi" panose="020E0802020502020306" pitchFamily="34" charset="0"/>
                <a:cs typeface="Dreaming Outloud Script Pro" panose="03050502040304050704" pitchFamily="66" charset="0"/>
              </a:rPr>
              <a:t>Power bi :</a:t>
            </a:r>
          </a:p>
        </p:txBody>
      </p:sp>
      <p:pic>
        <p:nvPicPr>
          <p:cNvPr id="3" name="Picture 2" descr="Power BI Logo">
            <a:extLst>
              <a:ext uri="{FF2B5EF4-FFF2-40B4-BE49-F238E27FC236}">
                <a16:creationId xmlns:a16="http://schemas.microsoft.com/office/drawing/2014/main" id="{FB8840A5-0830-6203-4511-2E3427ACC90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740" r="24894"/>
          <a:stretch/>
        </p:blipFill>
        <p:spPr bwMode="auto">
          <a:xfrm>
            <a:off x="1592569" y="412654"/>
            <a:ext cx="999413" cy="11161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website&#10;&#10;AI-generated content may be incorrect.">
            <a:extLst>
              <a:ext uri="{FF2B5EF4-FFF2-40B4-BE49-F238E27FC236}">
                <a16:creationId xmlns:a16="http://schemas.microsoft.com/office/drawing/2014/main" id="{80D4940B-BB59-506F-CD52-C69F57041A53}"/>
              </a:ext>
            </a:extLst>
          </p:cNvPr>
          <p:cNvPicPr>
            <a:picLocks noChangeAspect="1"/>
          </p:cNvPicPr>
          <p:nvPr/>
        </p:nvPicPr>
        <p:blipFill>
          <a:blip r:embed="rId5"/>
          <a:stretch>
            <a:fillRect/>
          </a:stretch>
        </p:blipFill>
        <p:spPr>
          <a:xfrm>
            <a:off x="2055058" y="1681318"/>
            <a:ext cx="7390600" cy="4137753"/>
          </a:xfrm>
          <a:prstGeom prst="rect">
            <a:avLst/>
          </a:prstGeom>
        </p:spPr>
      </p:pic>
    </p:spTree>
    <p:extLst>
      <p:ext uri="{BB962C8B-B14F-4D97-AF65-F5344CB8AC3E}">
        <p14:creationId xmlns:p14="http://schemas.microsoft.com/office/powerpoint/2010/main" val="36182616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0AFAD685-848F-256E-07A1-21811363DC6F}"/>
            </a:ext>
          </a:extLst>
        </p:cNvPr>
        <p:cNvGrpSpPr/>
        <p:nvPr/>
      </p:nvGrpSpPr>
      <p:grpSpPr>
        <a:xfrm>
          <a:off x="0" y="0"/>
          <a:ext cx="0" cy="0"/>
          <a:chOff x="0" y="0"/>
          <a:chExt cx="0" cy="0"/>
        </a:xfrm>
      </p:grpSpPr>
      <p:sp>
        <p:nvSpPr>
          <p:cNvPr id="162" name="Google Shape;162;p6">
            <a:extLst>
              <a:ext uri="{FF2B5EF4-FFF2-40B4-BE49-F238E27FC236}">
                <a16:creationId xmlns:a16="http://schemas.microsoft.com/office/drawing/2014/main" id="{C9A17DD0-67AB-C6AC-0925-7F858F6DFC13}"/>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10/14/24</a:t>
            </a:r>
            <a:endParaRPr/>
          </a:p>
        </p:txBody>
      </p:sp>
      <p:sp>
        <p:nvSpPr>
          <p:cNvPr id="163" name="Google Shape;163;p6">
            <a:extLst>
              <a:ext uri="{FF2B5EF4-FFF2-40B4-BE49-F238E27FC236}">
                <a16:creationId xmlns:a16="http://schemas.microsoft.com/office/drawing/2014/main" id="{59B1BCB5-868C-E88C-DD30-C8EAC122B3A2}"/>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64" name="Google Shape;164;p6">
            <a:extLst>
              <a:ext uri="{FF2B5EF4-FFF2-40B4-BE49-F238E27FC236}">
                <a16:creationId xmlns:a16="http://schemas.microsoft.com/office/drawing/2014/main" id="{C599D833-01BC-24AA-C952-508CDE2D1297}"/>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pic>
        <p:nvPicPr>
          <p:cNvPr id="165" name="Google Shape;165;p6" title="download.png">
            <a:extLst>
              <a:ext uri="{FF2B5EF4-FFF2-40B4-BE49-F238E27FC236}">
                <a16:creationId xmlns:a16="http://schemas.microsoft.com/office/drawing/2014/main" id="{DFB6543B-5905-BF6D-A937-BB09BC055305}"/>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TextBox 1">
            <a:extLst>
              <a:ext uri="{FF2B5EF4-FFF2-40B4-BE49-F238E27FC236}">
                <a16:creationId xmlns:a16="http://schemas.microsoft.com/office/drawing/2014/main" id="{7B2D930E-2676-ADDC-6611-B4D12D5F200F}"/>
              </a:ext>
            </a:extLst>
          </p:cNvPr>
          <p:cNvSpPr txBox="1"/>
          <p:nvPr/>
        </p:nvSpPr>
        <p:spPr>
          <a:xfrm>
            <a:off x="2591982" y="759391"/>
            <a:ext cx="2979924" cy="769441"/>
          </a:xfrm>
          <a:prstGeom prst="rect">
            <a:avLst/>
          </a:prstGeom>
          <a:noFill/>
        </p:spPr>
        <p:txBody>
          <a:bodyPr wrap="square" rtlCol="0">
            <a:spAutoFit/>
          </a:bodyPr>
          <a:lstStyle/>
          <a:p>
            <a:r>
              <a:rPr lang="en-US" sz="4400" dirty="0">
                <a:solidFill>
                  <a:schemeClr val="accent2">
                    <a:lumMod val="75000"/>
                  </a:schemeClr>
                </a:solidFill>
                <a:latin typeface="Berlin Sans FB Demi" panose="020E0802020502020306" pitchFamily="34" charset="0"/>
                <a:cs typeface="Dreaming Outloud Script Pro" panose="03050502040304050704" pitchFamily="66" charset="0"/>
              </a:rPr>
              <a:t>Power bi :</a:t>
            </a:r>
          </a:p>
        </p:txBody>
      </p:sp>
      <p:pic>
        <p:nvPicPr>
          <p:cNvPr id="3" name="Picture 2" descr="Power BI Logo">
            <a:extLst>
              <a:ext uri="{FF2B5EF4-FFF2-40B4-BE49-F238E27FC236}">
                <a16:creationId xmlns:a16="http://schemas.microsoft.com/office/drawing/2014/main" id="{BA120011-406F-60E6-66EC-60936B28F7B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740" r="24894"/>
          <a:stretch/>
        </p:blipFill>
        <p:spPr bwMode="auto">
          <a:xfrm>
            <a:off x="1592569" y="412654"/>
            <a:ext cx="999413" cy="11161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graph and chart on a green background&#10;&#10;AI-generated content may be incorrect.">
            <a:extLst>
              <a:ext uri="{FF2B5EF4-FFF2-40B4-BE49-F238E27FC236}">
                <a16:creationId xmlns:a16="http://schemas.microsoft.com/office/drawing/2014/main" id="{66D5B62D-14BC-E439-64F4-DEEF1896189C}"/>
              </a:ext>
            </a:extLst>
          </p:cNvPr>
          <p:cNvPicPr>
            <a:picLocks noChangeAspect="1"/>
          </p:cNvPicPr>
          <p:nvPr/>
        </p:nvPicPr>
        <p:blipFill>
          <a:blip r:embed="rId5"/>
          <a:stretch>
            <a:fillRect/>
          </a:stretch>
        </p:blipFill>
        <p:spPr>
          <a:xfrm>
            <a:off x="3023953" y="1528832"/>
            <a:ext cx="7790268" cy="4371206"/>
          </a:xfrm>
          <a:prstGeom prst="rect">
            <a:avLst/>
          </a:prstGeom>
        </p:spPr>
      </p:pic>
    </p:spTree>
    <p:extLst>
      <p:ext uri="{BB962C8B-B14F-4D97-AF65-F5344CB8AC3E}">
        <p14:creationId xmlns:p14="http://schemas.microsoft.com/office/powerpoint/2010/main" val="28014948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774671DE-FC2E-AAA2-7C67-A0F3323590DA}"/>
            </a:ext>
          </a:extLst>
        </p:cNvPr>
        <p:cNvGrpSpPr/>
        <p:nvPr/>
      </p:nvGrpSpPr>
      <p:grpSpPr>
        <a:xfrm>
          <a:off x="0" y="0"/>
          <a:ext cx="0" cy="0"/>
          <a:chOff x="0" y="0"/>
          <a:chExt cx="0" cy="0"/>
        </a:xfrm>
      </p:grpSpPr>
      <p:sp>
        <p:nvSpPr>
          <p:cNvPr id="162" name="Google Shape;162;p6">
            <a:extLst>
              <a:ext uri="{FF2B5EF4-FFF2-40B4-BE49-F238E27FC236}">
                <a16:creationId xmlns:a16="http://schemas.microsoft.com/office/drawing/2014/main" id="{0ECDABBA-0901-E54C-74E0-B71276338292}"/>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10/14/24</a:t>
            </a:r>
            <a:endParaRPr/>
          </a:p>
        </p:txBody>
      </p:sp>
      <p:sp>
        <p:nvSpPr>
          <p:cNvPr id="163" name="Google Shape;163;p6">
            <a:extLst>
              <a:ext uri="{FF2B5EF4-FFF2-40B4-BE49-F238E27FC236}">
                <a16:creationId xmlns:a16="http://schemas.microsoft.com/office/drawing/2014/main" id="{86019E9B-4437-A662-8A60-FE871CDE11B4}"/>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64" name="Google Shape;164;p6">
            <a:extLst>
              <a:ext uri="{FF2B5EF4-FFF2-40B4-BE49-F238E27FC236}">
                <a16:creationId xmlns:a16="http://schemas.microsoft.com/office/drawing/2014/main" id="{5076FCA5-5A7D-92C5-8DAE-4F72A08519E6}"/>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pic>
        <p:nvPicPr>
          <p:cNvPr id="165" name="Google Shape;165;p6" title="download.png">
            <a:extLst>
              <a:ext uri="{FF2B5EF4-FFF2-40B4-BE49-F238E27FC236}">
                <a16:creationId xmlns:a16="http://schemas.microsoft.com/office/drawing/2014/main" id="{A5A2C7A9-8ABE-C1CF-1756-28C3470FA4C6}"/>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TextBox 1">
            <a:extLst>
              <a:ext uri="{FF2B5EF4-FFF2-40B4-BE49-F238E27FC236}">
                <a16:creationId xmlns:a16="http://schemas.microsoft.com/office/drawing/2014/main" id="{5A6B002F-483A-1C73-EB18-5B5FCFEE8CD4}"/>
              </a:ext>
            </a:extLst>
          </p:cNvPr>
          <p:cNvSpPr txBox="1"/>
          <p:nvPr/>
        </p:nvSpPr>
        <p:spPr>
          <a:xfrm>
            <a:off x="2591982" y="759391"/>
            <a:ext cx="2979924" cy="769441"/>
          </a:xfrm>
          <a:prstGeom prst="rect">
            <a:avLst/>
          </a:prstGeom>
          <a:noFill/>
        </p:spPr>
        <p:txBody>
          <a:bodyPr wrap="square" rtlCol="0">
            <a:spAutoFit/>
          </a:bodyPr>
          <a:lstStyle/>
          <a:p>
            <a:r>
              <a:rPr lang="en-US" sz="4400" dirty="0">
                <a:solidFill>
                  <a:schemeClr val="accent2">
                    <a:lumMod val="75000"/>
                  </a:schemeClr>
                </a:solidFill>
                <a:latin typeface="Berlin Sans FB Demi" panose="020E0802020502020306" pitchFamily="34" charset="0"/>
                <a:cs typeface="Dreaming Outloud Script Pro" panose="03050502040304050704" pitchFamily="66" charset="0"/>
              </a:rPr>
              <a:t>Power bi :</a:t>
            </a:r>
          </a:p>
        </p:txBody>
      </p:sp>
      <p:pic>
        <p:nvPicPr>
          <p:cNvPr id="3" name="Picture 2" descr="Power BI Logo">
            <a:extLst>
              <a:ext uri="{FF2B5EF4-FFF2-40B4-BE49-F238E27FC236}">
                <a16:creationId xmlns:a16="http://schemas.microsoft.com/office/drawing/2014/main" id="{80A086AA-507C-55C6-EEBE-45B77B4C4D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740" r="24894"/>
          <a:stretch/>
        </p:blipFill>
        <p:spPr bwMode="auto">
          <a:xfrm>
            <a:off x="1592569" y="412654"/>
            <a:ext cx="999413" cy="11161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10;&#10;AI-generated content may be incorrect.">
            <a:extLst>
              <a:ext uri="{FF2B5EF4-FFF2-40B4-BE49-F238E27FC236}">
                <a16:creationId xmlns:a16="http://schemas.microsoft.com/office/drawing/2014/main" id="{616329DF-8360-9617-DAE7-EA5F1A15902C}"/>
              </a:ext>
            </a:extLst>
          </p:cNvPr>
          <p:cNvPicPr>
            <a:picLocks noChangeAspect="1"/>
          </p:cNvPicPr>
          <p:nvPr/>
        </p:nvPicPr>
        <p:blipFill>
          <a:blip r:embed="rId5"/>
          <a:stretch>
            <a:fillRect/>
          </a:stretch>
        </p:blipFill>
        <p:spPr>
          <a:xfrm>
            <a:off x="2899270" y="1739356"/>
            <a:ext cx="7385838" cy="4139676"/>
          </a:xfrm>
          <a:prstGeom prst="rect">
            <a:avLst/>
          </a:prstGeom>
        </p:spPr>
      </p:pic>
    </p:spTree>
    <p:extLst>
      <p:ext uri="{BB962C8B-B14F-4D97-AF65-F5344CB8AC3E}">
        <p14:creationId xmlns:p14="http://schemas.microsoft.com/office/powerpoint/2010/main" val="4973554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399E3209-6EAE-F79D-C34B-CEC071AD65FD}"/>
            </a:ext>
          </a:extLst>
        </p:cNvPr>
        <p:cNvGrpSpPr/>
        <p:nvPr/>
      </p:nvGrpSpPr>
      <p:grpSpPr>
        <a:xfrm>
          <a:off x="0" y="0"/>
          <a:ext cx="0" cy="0"/>
          <a:chOff x="0" y="0"/>
          <a:chExt cx="0" cy="0"/>
        </a:xfrm>
      </p:grpSpPr>
      <p:sp>
        <p:nvSpPr>
          <p:cNvPr id="162" name="Google Shape;162;p6">
            <a:extLst>
              <a:ext uri="{FF2B5EF4-FFF2-40B4-BE49-F238E27FC236}">
                <a16:creationId xmlns:a16="http://schemas.microsoft.com/office/drawing/2014/main" id="{5B1193DC-4435-0331-3319-5ACC700B71CF}"/>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10/14/24</a:t>
            </a:r>
            <a:endParaRPr/>
          </a:p>
        </p:txBody>
      </p:sp>
      <p:sp>
        <p:nvSpPr>
          <p:cNvPr id="163" name="Google Shape;163;p6">
            <a:extLst>
              <a:ext uri="{FF2B5EF4-FFF2-40B4-BE49-F238E27FC236}">
                <a16:creationId xmlns:a16="http://schemas.microsoft.com/office/drawing/2014/main" id="{24FD5BD8-C797-6A3B-E24F-A5D0526F8889}"/>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64" name="Google Shape;164;p6">
            <a:extLst>
              <a:ext uri="{FF2B5EF4-FFF2-40B4-BE49-F238E27FC236}">
                <a16:creationId xmlns:a16="http://schemas.microsoft.com/office/drawing/2014/main" id="{D2701FD1-3EFA-CA7F-9A26-6809E2861766}"/>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pic>
        <p:nvPicPr>
          <p:cNvPr id="165" name="Google Shape;165;p6" title="download.png">
            <a:extLst>
              <a:ext uri="{FF2B5EF4-FFF2-40B4-BE49-F238E27FC236}">
                <a16:creationId xmlns:a16="http://schemas.microsoft.com/office/drawing/2014/main" id="{09538920-5E8E-9505-CC65-C22C4E6CF3D9}"/>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4" name="TextBox 12">
            <a:extLst>
              <a:ext uri="{FF2B5EF4-FFF2-40B4-BE49-F238E27FC236}">
                <a16:creationId xmlns:a16="http://schemas.microsoft.com/office/drawing/2014/main" id="{B3E1FD3F-6CE2-56C7-B8FE-AC780B697938}"/>
              </a:ext>
            </a:extLst>
          </p:cNvPr>
          <p:cNvSpPr txBox="1"/>
          <p:nvPr/>
        </p:nvSpPr>
        <p:spPr>
          <a:xfrm>
            <a:off x="332666" y="1495718"/>
            <a:ext cx="5691345" cy="3189509"/>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400" b="1" dirty="0">
                <a:solidFill>
                  <a:schemeClr val="dk1"/>
                </a:solidFill>
                <a:effectLst/>
                <a:latin typeface="+mn-lt"/>
                <a:ea typeface="+mn-ea"/>
                <a:cs typeface="+mn-cs"/>
              </a:rPr>
              <a:t> 1. Reallocate Budget Based on ROI</a:t>
            </a:r>
            <a:endParaRPr lang="en-US" sz="1400" dirty="0">
              <a:solidFill>
                <a:schemeClr val="dk1"/>
              </a:solidFill>
              <a:effectLst/>
              <a:latin typeface="+mn-lt"/>
              <a:ea typeface="+mn-ea"/>
              <a:cs typeface="+mn-cs"/>
            </a:endParaRPr>
          </a:p>
          <a:p>
            <a:pPr lvl="0"/>
            <a:r>
              <a:rPr lang="en-US" sz="1400" b="1" dirty="0">
                <a:solidFill>
                  <a:schemeClr val="dk1"/>
                </a:solidFill>
                <a:effectLst/>
                <a:latin typeface="+mn-lt"/>
                <a:ea typeface="+mn-ea"/>
                <a:cs typeface="+mn-cs"/>
              </a:rPr>
              <a:t>Why</a:t>
            </a:r>
            <a:r>
              <a:rPr lang="en-US" sz="1400" dirty="0">
                <a:solidFill>
                  <a:schemeClr val="dk1"/>
                </a:solidFill>
                <a:effectLst/>
                <a:latin typeface="+mn-lt"/>
                <a:ea typeface="+mn-ea"/>
                <a:cs typeface="+mn-cs"/>
              </a:rPr>
              <a:t>: ROI ranges from </a:t>
            </a:r>
            <a:r>
              <a:rPr lang="en-US" sz="1400" b="1" dirty="0">
                <a:solidFill>
                  <a:schemeClr val="dk1"/>
                </a:solidFill>
                <a:effectLst/>
                <a:latin typeface="+mn-lt"/>
                <a:ea typeface="+mn-ea"/>
                <a:cs typeface="+mn-cs"/>
              </a:rPr>
              <a:t>0.5 to 5.0</a:t>
            </a:r>
            <a:r>
              <a:rPr lang="en-US" sz="1400" dirty="0">
                <a:solidFill>
                  <a:schemeClr val="dk1"/>
                </a:solidFill>
                <a:effectLst/>
                <a:latin typeface="+mn-lt"/>
                <a:ea typeface="+mn-ea"/>
                <a:cs typeface="+mn-cs"/>
              </a:rPr>
              <a:t>, with a </a:t>
            </a:r>
            <a:r>
              <a:rPr lang="en-US" sz="1400" b="1" dirty="0">
                <a:solidFill>
                  <a:schemeClr val="dk1"/>
                </a:solidFill>
                <a:effectLst/>
                <a:latin typeface="+mn-lt"/>
                <a:ea typeface="+mn-ea"/>
                <a:cs typeface="+mn-cs"/>
              </a:rPr>
              <a:t>median of 2.75</a:t>
            </a:r>
            <a:r>
              <a:rPr lang="en-US" sz="1400" dirty="0">
                <a:solidFill>
                  <a:schemeClr val="dk1"/>
                </a:solidFill>
                <a:effectLst/>
                <a:latin typeface="+mn-lt"/>
                <a:ea typeface="+mn-ea"/>
                <a:cs typeface="+mn-cs"/>
              </a:rPr>
              <a:t>, showing significant variation. Some campaigns yield much better returns for similar budgets.</a:t>
            </a:r>
          </a:p>
          <a:p>
            <a:pPr lvl="0"/>
            <a:r>
              <a:rPr lang="en-US" sz="1400" b="1" dirty="0">
                <a:solidFill>
                  <a:schemeClr val="dk1"/>
                </a:solidFill>
                <a:effectLst/>
                <a:latin typeface="+mn-lt"/>
                <a:ea typeface="+mn-ea"/>
                <a:cs typeface="+mn-cs"/>
              </a:rPr>
              <a:t>What to do</a:t>
            </a:r>
            <a:r>
              <a:rPr lang="en-US" sz="1400" dirty="0">
                <a:solidFill>
                  <a:schemeClr val="dk1"/>
                </a:solidFill>
                <a:effectLst/>
                <a:latin typeface="+mn-lt"/>
                <a:ea typeface="+mn-ea"/>
                <a:cs typeface="+mn-cs"/>
              </a:rPr>
              <a:t>: Identify and invest more in high-ROI campaigns, and audit or scale down low-ROI ones.</a:t>
            </a:r>
          </a:p>
          <a:p>
            <a:r>
              <a:rPr lang="en-US" sz="1400" dirty="0">
                <a:solidFill>
                  <a:schemeClr val="dk1"/>
                </a:solidFill>
                <a:effectLst/>
                <a:latin typeface="+mn-lt"/>
                <a:ea typeface="+mn-ea"/>
                <a:cs typeface="+mn-cs"/>
              </a:rPr>
              <a:t> </a:t>
            </a:r>
          </a:p>
          <a:p>
            <a:r>
              <a:rPr lang="en-US" sz="1400" b="1" dirty="0">
                <a:solidFill>
                  <a:schemeClr val="dk1"/>
                </a:solidFill>
                <a:effectLst/>
                <a:latin typeface="+mn-lt"/>
                <a:ea typeface="+mn-ea"/>
                <a:cs typeface="+mn-cs"/>
              </a:rPr>
              <a:t> 2. Address Low Conversion Efficiency</a:t>
            </a:r>
            <a:endParaRPr lang="en-US" sz="1400" dirty="0">
              <a:solidFill>
                <a:schemeClr val="dk1"/>
              </a:solidFill>
              <a:effectLst/>
              <a:latin typeface="+mn-lt"/>
              <a:ea typeface="+mn-ea"/>
              <a:cs typeface="+mn-cs"/>
            </a:endParaRPr>
          </a:p>
          <a:p>
            <a:pPr lvl="0"/>
            <a:r>
              <a:rPr lang="en-US" sz="1400" b="1" dirty="0">
                <a:solidFill>
                  <a:schemeClr val="dk1"/>
                </a:solidFill>
                <a:effectLst/>
                <a:latin typeface="+mn-lt"/>
                <a:ea typeface="+mn-ea"/>
                <a:cs typeface="+mn-cs"/>
              </a:rPr>
              <a:t>Why</a:t>
            </a:r>
            <a:r>
              <a:rPr lang="en-US" sz="1400" dirty="0">
                <a:solidFill>
                  <a:schemeClr val="dk1"/>
                </a:solidFill>
                <a:effectLst/>
                <a:latin typeface="+mn-lt"/>
                <a:ea typeface="+mn-ea"/>
                <a:cs typeface="+mn-cs"/>
              </a:rPr>
              <a:t>: The </a:t>
            </a:r>
            <a:r>
              <a:rPr lang="en-US" sz="1400" b="1" dirty="0">
                <a:solidFill>
                  <a:schemeClr val="dk1"/>
                </a:solidFill>
                <a:effectLst/>
                <a:latin typeface="+mn-lt"/>
                <a:ea typeface="+mn-ea"/>
                <a:cs typeface="+mn-cs"/>
              </a:rPr>
              <a:t>average conversion rate is only 0.61</a:t>
            </a:r>
            <a:r>
              <a:rPr lang="en-US" sz="1400" dirty="0">
                <a:solidFill>
                  <a:schemeClr val="dk1"/>
                </a:solidFill>
                <a:effectLst/>
                <a:latin typeface="+mn-lt"/>
                <a:ea typeface="+mn-ea"/>
                <a:cs typeface="+mn-cs"/>
              </a:rPr>
              <a:t>, but some campaigns with </a:t>
            </a:r>
            <a:r>
              <a:rPr lang="en-US" sz="1400" b="1" dirty="0">
                <a:solidFill>
                  <a:schemeClr val="dk1"/>
                </a:solidFill>
                <a:effectLst/>
                <a:latin typeface="+mn-lt"/>
                <a:ea typeface="+mn-ea"/>
                <a:cs typeface="+mn-cs"/>
              </a:rPr>
              <a:t>very high clicks (e.g., 4946)</a:t>
            </a:r>
            <a:r>
              <a:rPr lang="en-US" sz="1400" dirty="0">
                <a:solidFill>
                  <a:schemeClr val="dk1"/>
                </a:solidFill>
                <a:effectLst/>
                <a:latin typeface="+mn-lt"/>
                <a:ea typeface="+mn-ea"/>
                <a:cs typeface="+mn-cs"/>
              </a:rPr>
              <a:t> achieve </a:t>
            </a:r>
            <a:r>
              <a:rPr lang="en-US" sz="1400" b="1" dirty="0">
                <a:solidFill>
                  <a:schemeClr val="dk1"/>
                </a:solidFill>
                <a:effectLst/>
                <a:latin typeface="+mn-lt"/>
                <a:ea typeface="+mn-ea"/>
                <a:cs typeface="+mn-cs"/>
              </a:rPr>
              <a:t>very few conversions (e.g., 73)</a:t>
            </a:r>
            <a:r>
              <a:rPr lang="en-US" sz="1400" dirty="0">
                <a:solidFill>
                  <a:schemeClr val="dk1"/>
                </a:solidFill>
                <a:effectLst/>
                <a:latin typeface="+mn-lt"/>
                <a:ea typeface="+mn-ea"/>
                <a:cs typeface="+mn-cs"/>
              </a:rPr>
              <a:t>.</a:t>
            </a:r>
          </a:p>
          <a:p>
            <a:pPr lvl="0"/>
            <a:r>
              <a:rPr lang="en-US" sz="1400" b="1" dirty="0">
                <a:solidFill>
                  <a:schemeClr val="dk1"/>
                </a:solidFill>
                <a:effectLst/>
                <a:latin typeface="+mn-lt"/>
                <a:ea typeface="+mn-ea"/>
                <a:cs typeface="+mn-cs"/>
              </a:rPr>
              <a:t>What to do</a:t>
            </a:r>
            <a:r>
              <a:rPr lang="en-US" sz="1400" dirty="0">
                <a:solidFill>
                  <a:schemeClr val="dk1"/>
                </a:solidFill>
                <a:effectLst/>
                <a:latin typeface="+mn-lt"/>
                <a:ea typeface="+mn-ea"/>
                <a:cs typeface="+mn-cs"/>
              </a:rPr>
              <a:t>: Audit underperforming campaigns with high clicks but low conversion rates to improve landing pages or targeting.</a:t>
            </a:r>
          </a:p>
          <a:p>
            <a:r>
              <a:rPr lang="en-US" sz="1400" dirty="0">
                <a:solidFill>
                  <a:schemeClr val="dk1"/>
                </a:solidFill>
                <a:effectLst/>
                <a:latin typeface="+mn-lt"/>
                <a:ea typeface="+mn-ea"/>
                <a:cs typeface="+mn-cs"/>
              </a:rPr>
              <a:t> </a:t>
            </a:r>
          </a:p>
          <a:p>
            <a:r>
              <a:rPr lang="en-US" sz="1400" b="1" dirty="0">
                <a:solidFill>
                  <a:schemeClr val="dk1"/>
                </a:solidFill>
                <a:effectLst/>
                <a:latin typeface="+mn-lt"/>
                <a:ea typeface="+mn-ea"/>
                <a:cs typeface="+mn-cs"/>
              </a:rPr>
              <a:t> 3. Optimize Product Bundling</a:t>
            </a:r>
            <a:endParaRPr lang="en-US" sz="1400" dirty="0">
              <a:solidFill>
                <a:schemeClr val="dk1"/>
              </a:solidFill>
              <a:effectLst/>
              <a:latin typeface="+mn-lt"/>
              <a:ea typeface="+mn-ea"/>
              <a:cs typeface="+mn-cs"/>
            </a:endParaRPr>
          </a:p>
          <a:p>
            <a:pPr lvl="0"/>
            <a:r>
              <a:rPr lang="en-US" sz="1400" b="1" dirty="0">
                <a:solidFill>
                  <a:schemeClr val="dk1"/>
                </a:solidFill>
                <a:effectLst/>
                <a:latin typeface="+mn-lt"/>
                <a:ea typeface="+mn-ea"/>
                <a:cs typeface="+mn-cs"/>
              </a:rPr>
              <a:t>Why</a:t>
            </a:r>
            <a:r>
              <a:rPr lang="en-US" sz="1400" dirty="0">
                <a:solidFill>
                  <a:schemeClr val="dk1"/>
                </a:solidFill>
                <a:effectLst/>
                <a:latin typeface="+mn-lt"/>
                <a:ea typeface="+mn-ea"/>
                <a:cs typeface="+mn-cs"/>
              </a:rPr>
              <a:t>: The correlation between </a:t>
            </a:r>
            <a:r>
              <a:rPr lang="en-US" sz="1400" dirty="0" err="1">
                <a:solidFill>
                  <a:schemeClr val="dk1"/>
                </a:solidFill>
                <a:effectLst/>
                <a:latin typeface="+mn-lt"/>
                <a:ea typeface="+mn-ea"/>
                <a:cs typeface="+mn-cs"/>
              </a:rPr>
              <a:t>Bundle_Price</a:t>
            </a:r>
            <a:r>
              <a:rPr lang="en-US" sz="1400" dirty="0">
                <a:solidFill>
                  <a:schemeClr val="dk1"/>
                </a:solidFill>
                <a:effectLst/>
                <a:latin typeface="+mn-lt"/>
                <a:ea typeface="+mn-ea"/>
                <a:cs typeface="+mn-cs"/>
              </a:rPr>
              <a:t> and </a:t>
            </a:r>
            <a:r>
              <a:rPr lang="en-US" sz="1400" dirty="0" err="1">
                <a:solidFill>
                  <a:schemeClr val="dk1"/>
                </a:solidFill>
                <a:effectLst/>
                <a:latin typeface="+mn-lt"/>
                <a:ea typeface="+mn-ea"/>
                <a:cs typeface="+mn-cs"/>
              </a:rPr>
              <a:t>Units_Sold</a:t>
            </a:r>
            <a:r>
              <a:rPr lang="en-US" sz="1400" dirty="0">
                <a:solidFill>
                  <a:schemeClr val="dk1"/>
                </a:solidFill>
                <a:effectLst/>
                <a:latin typeface="+mn-lt"/>
                <a:ea typeface="+mn-ea"/>
                <a:cs typeface="+mn-cs"/>
              </a:rPr>
              <a:t> is almost zero (</a:t>
            </a:r>
            <a:r>
              <a:rPr lang="en-US" sz="1400" b="1" dirty="0">
                <a:solidFill>
                  <a:schemeClr val="dk1"/>
                </a:solidFill>
                <a:effectLst/>
                <a:latin typeface="+mn-lt"/>
                <a:ea typeface="+mn-ea"/>
                <a:cs typeface="+mn-cs"/>
              </a:rPr>
              <a:t>-0.0025</a:t>
            </a:r>
            <a:r>
              <a:rPr lang="en-US" sz="1400" dirty="0">
                <a:solidFill>
                  <a:schemeClr val="dk1"/>
                </a:solidFill>
                <a:effectLst/>
                <a:latin typeface="+mn-lt"/>
                <a:ea typeface="+mn-ea"/>
                <a:cs typeface="+mn-cs"/>
              </a:rPr>
              <a:t>), suggesting price is not a major driver.</a:t>
            </a:r>
          </a:p>
          <a:p>
            <a:pPr lvl="0"/>
            <a:r>
              <a:rPr lang="en-US" sz="1400" b="1" dirty="0">
                <a:solidFill>
                  <a:schemeClr val="dk1"/>
                </a:solidFill>
                <a:effectLst/>
                <a:latin typeface="+mn-lt"/>
                <a:ea typeface="+mn-ea"/>
                <a:cs typeface="+mn-cs"/>
              </a:rPr>
              <a:t>What to do</a:t>
            </a:r>
            <a:r>
              <a:rPr lang="en-US" sz="1400" dirty="0">
                <a:solidFill>
                  <a:schemeClr val="dk1"/>
                </a:solidFill>
                <a:effectLst/>
                <a:latin typeface="+mn-lt"/>
                <a:ea typeface="+mn-ea"/>
                <a:cs typeface="+mn-cs"/>
              </a:rPr>
              <a:t>: Focus on the </a:t>
            </a:r>
            <a:r>
              <a:rPr lang="en-US" sz="1400" b="1" dirty="0">
                <a:solidFill>
                  <a:schemeClr val="dk1"/>
                </a:solidFill>
                <a:effectLst/>
                <a:latin typeface="+mn-lt"/>
                <a:ea typeface="+mn-ea"/>
                <a:cs typeface="+mn-cs"/>
              </a:rPr>
              <a:t>value perception and relevance</a:t>
            </a:r>
            <a:r>
              <a:rPr lang="en-US" sz="1400" dirty="0">
                <a:solidFill>
                  <a:schemeClr val="dk1"/>
                </a:solidFill>
                <a:effectLst/>
                <a:latin typeface="+mn-lt"/>
                <a:ea typeface="+mn-ea"/>
                <a:cs typeface="+mn-cs"/>
              </a:rPr>
              <a:t> of the bundles rather than just price.</a:t>
            </a:r>
          </a:p>
          <a:p>
            <a:endParaRPr lang="en-US" sz="1100" dirty="0"/>
          </a:p>
        </p:txBody>
      </p:sp>
      <p:sp>
        <p:nvSpPr>
          <p:cNvPr id="5" name="TextBox 4">
            <a:extLst>
              <a:ext uri="{FF2B5EF4-FFF2-40B4-BE49-F238E27FC236}">
                <a16:creationId xmlns:a16="http://schemas.microsoft.com/office/drawing/2014/main" id="{167D9BEE-83DE-02DF-847A-D979D8682311}"/>
              </a:ext>
            </a:extLst>
          </p:cNvPr>
          <p:cNvSpPr txBox="1"/>
          <p:nvPr/>
        </p:nvSpPr>
        <p:spPr>
          <a:xfrm>
            <a:off x="6016869" y="675768"/>
            <a:ext cx="5636302" cy="5863144"/>
          </a:xfrm>
          <a:prstGeom prst="rect">
            <a:avLst/>
          </a:prstGeom>
          <a:noFill/>
        </p:spPr>
        <p:txBody>
          <a:bodyPr wrap="square" rtlCol="0">
            <a:spAutoFit/>
          </a:bodyPr>
          <a:lstStyle/>
          <a:p>
            <a:r>
              <a:rPr lang="en-US" sz="1100" dirty="0">
                <a:solidFill>
                  <a:schemeClr val="dk1"/>
                </a:solidFill>
                <a:effectLst/>
                <a:latin typeface="+mn-lt"/>
                <a:ea typeface="+mn-ea"/>
                <a:cs typeface="+mn-cs"/>
              </a:rPr>
              <a:t> </a:t>
            </a:r>
          </a:p>
          <a:p>
            <a:r>
              <a:rPr lang="en-US" b="1" dirty="0">
                <a:solidFill>
                  <a:schemeClr val="dk1"/>
                </a:solidFill>
                <a:effectLst/>
                <a:latin typeface="+mn-lt"/>
                <a:ea typeface="+mn-ea"/>
                <a:cs typeface="+mn-cs"/>
              </a:rPr>
              <a:t> 4. Tailor Offers by Subscription Tier</a:t>
            </a:r>
            <a:endParaRPr lang="en-US" dirty="0">
              <a:solidFill>
                <a:schemeClr val="dk1"/>
              </a:solidFill>
              <a:effectLst/>
              <a:latin typeface="+mn-lt"/>
              <a:ea typeface="+mn-ea"/>
              <a:cs typeface="+mn-cs"/>
            </a:endParaRPr>
          </a:p>
          <a:p>
            <a:pPr lvl="0"/>
            <a:r>
              <a:rPr lang="en-US" b="1" dirty="0">
                <a:solidFill>
                  <a:schemeClr val="dk1"/>
                </a:solidFill>
                <a:effectLst/>
                <a:latin typeface="+mn-lt"/>
                <a:ea typeface="+mn-ea"/>
                <a:cs typeface="+mn-cs"/>
              </a:rPr>
              <a:t>Why</a:t>
            </a:r>
            <a:r>
              <a:rPr lang="en-US" dirty="0">
                <a:solidFill>
                  <a:schemeClr val="dk1"/>
                </a:solidFill>
                <a:effectLst/>
                <a:latin typeface="+mn-lt"/>
                <a:ea typeface="+mn-ea"/>
                <a:cs typeface="+mn-cs"/>
              </a:rPr>
              <a:t>: Average subscription length is </a:t>
            </a:r>
            <a:r>
              <a:rPr lang="en-US" b="1" dirty="0">
                <a:solidFill>
                  <a:schemeClr val="dk1"/>
                </a:solidFill>
                <a:effectLst/>
                <a:latin typeface="+mn-lt"/>
                <a:ea typeface="+mn-ea"/>
                <a:cs typeface="+mn-cs"/>
              </a:rPr>
              <a:t>about the same</a:t>
            </a:r>
            <a:r>
              <a:rPr lang="en-US" dirty="0">
                <a:solidFill>
                  <a:schemeClr val="dk1"/>
                </a:solidFill>
                <a:effectLst/>
                <a:latin typeface="+mn-lt"/>
                <a:ea typeface="+mn-ea"/>
                <a:cs typeface="+mn-cs"/>
              </a:rPr>
              <a:t> (~18 months) across all tiers.</a:t>
            </a:r>
          </a:p>
          <a:p>
            <a:pPr lvl="0"/>
            <a:r>
              <a:rPr lang="en-US" b="1" dirty="0">
                <a:solidFill>
                  <a:schemeClr val="dk1"/>
                </a:solidFill>
                <a:effectLst/>
                <a:latin typeface="+mn-lt"/>
                <a:ea typeface="+mn-ea"/>
                <a:cs typeface="+mn-cs"/>
              </a:rPr>
              <a:t>What to do</a:t>
            </a:r>
            <a:r>
              <a:rPr lang="en-US" dirty="0">
                <a:solidFill>
                  <a:schemeClr val="dk1"/>
                </a:solidFill>
                <a:effectLst/>
                <a:latin typeface="+mn-lt"/>
                <a:ea typeface="+mn-ea"/>
                <a:cs typeface="+mn-cs"/>
              </a:rPr>
              <a:t>: Use tier-based promotions to upsell from </a:t>
            </a:r>
            <a:r>
              <a:rPr lang="en-US" b="1" dirty="0">
                <a:solidFill>
                  <a:schemeClr val="dk1"/>
                </a:solidFill>
                <a:effectLst/>
                <a:latin typeface="+mn-lt"/>
                <a:ea typeface="+mn-ea"/>
                <a:cs typeface="+mn-cs"/>
              </a:rPr>
              <a:t>Basic</a:t>
            </a:r>
            <a:r>
              <a:rPr lang="en-US" dirty="0">
                <a:solidFill>
                  <a:schemeClr val="dk1"/>
                </a:solidFill>
                <a:effectLst/>
                <a:latin typeface="+mn-lt"/>
                <a:ea typeface="+mn-ea"/>
                <a:cs typeface="+mn-cs"/>
              </a:rPr>
              <a:t> and </a:t>
            </a:r>
            <a:r>
              <a:rPr lang="en-US" b="1" dirty="0">
                <a:solidFill>
                  <a:schemeClr val="dk1"/>
                </a:solidFill>
                <a:effectLst/>
                <a:latin typeface="+mn-lt"/>
                <a:ea typeface="+mn-ea"/>
                <a:cs typeface="+mn-cs"/>
              </a:rPr>
              <a:t>Standard</a:t>
            </a:r>
            <a:r>
              <a:rPr lang="en-US" dirty="0">
                <a:solidFill>
                  <a:schemeClr val="dk1"/>
                </a:solidFill>
                <a:effectLst/>
                <a:latin typeface="+mn-lt"/>
                <a:ea typeface="+mn-ea"/>
                <a:cs typeface="+mn-cs"/>
              </a:rPr>
              <a:t> to </a:t>
            </a:r>
            <a:r>
              <a:rPr lang="en-US" b="1" dirty="0">
                <a:solidFill>
                  <a:schemeClr val="dk1"/>
                </a:solidFill>
                <a:effectLst/>
                <a:latin typeface="+mn-lt"/>
                <a:ea typeface="+mn-ea"/>
                <a:cs typeface="+mn-cs"/>
              </a:rPr>
              <a:t>Premium</a:t>
            </a:r>
            <a:r>
              <a:rPr lang="en-US" dirty="0">
                <a:solidFill>
                  <a:schemeClr val="dk1"/>
                </a:solidFill>
                <a:effectLst/>
                <a:latin typeface="+mn-lt"/>
                <a:ea typeface="+mn-ea"/>
                <a:cs typeface="+mn-cs"/>
              </a:rPr>
              <a:t>, since all stay loyal for a similar time.</a:t>
            </a:r>
          </a:p>
          <a:p>
            <a:r>
              <a:rPr lang="en-US" dirty="0">
                <a:solidFill>
                  <a:schemeClr val="dk1"/>
                </a:solidFill>
                <a:effectLst/>
                <a:latin typeface="+mn-lt"/>
                <a:ea typeface="+mn-ea"/>
                <a:cs typeface="+mn-cs"/>
              </a:rPr>
              <a:t> </a:t>
            </a:r>
          </a:p>
          <a:p>
            <a:r>
              <a:rPr lang="en-US" b="1" dirty="0">
                <a:solidFill>
                  <a:schemeClr val="dk1"/>
                </a:solidFill>
                <a:effectLst/>
                <a:latin typeface="+mn-lt"/>
                <a:ea typeface="+mn-ea"/>
                <a:cs typeface="+mn-cs"/>
              </a:rPr>
              <a:t> 5. Use High-Converting Flash Sale Templates</a:t>
            </a:r>
            <a:endParaRPr lang="en-US" dirty="0">
              <a:solidFill>
                <a:schemeClr val="dk1"/>
              </a:solidFill>
              <a:effectLst/>
              <a:latin typeface="+mn-lt"/>
              <a:ea typeface="+mn-ea"/>
              <a:cs typeface="+mn-cs"/>
            </a:endParaRPr>
          </a:p>
          <a:p>
            <a:pPr lvl="0"/>
            <a:r>
              <a:rPr lang="en-US" b="1" dirty="0">
                <a:solidFill>
                  <a:schemeClr val="dk1"/>
                </a:solidFill>
                <a:effectLst/>
                <a:latin typeface="+mn-lt"/>
                <a:ea typeface="+mn-ea"/>
                <a:cs typeface="+mn-cs"/>
              </a:rPr>
              <a:t>Why</a:t>
            </a:r>
            <a:r>
              <a:rPr lang="en-US" dirty="0">
                <a:solidFill>
                  <a:schemeClr val="dk1"/>
                </a:solidFill>
                <a:effectLst/>
                <a:latin typeface="+mn-lt"/>
                <a:ea typeface="+mn-ea"/>
                <a:cs typeface="+mn-cs"/>
              </a:rPr>
              <a:t>: Some </a:t>
            </a:r>
            <a:r>
              <a:rPr lang="en-US" dirty="0" err="1">
                <a:solidFill>
                  <a:schemeClr val="dk1"/>
                </a:solidFill>
                <a:effectLst/>
                <a:latin typeface="+mn-lt"/>
                <a:ea typeface="+mn-ea"/>
                <a:cs typeface="+mn-cs"/>
              </a:rPr>
              <a:t>Flash_Sale_IDs</a:t>
            </a:r>
            <a:r>
              <a:rPr lang="en-US" dirty="0">
                <a:solidFill>
                  <a:schemeClr val="dk1"/>
                </a:solidFill>
                <a:effectLst/>
                <a:latin typeface="+mn-lt"/>
                <a:ea typeface="+mn-ea"/>
                <a:cs typeface="+mn-cs"/>
              </a:rPr>
              <a:t> consistently lead to </a:t>
            </a:r>
            <a:r>
              <a:rPr lang="en-US" b="1" dirty="0">
                <a:solidFill>
                  <a:schemeClr val="dk1"/>
                </a:solidFill>
                <a:effectLst/>
                <a:latin typeface="+mn-lt"/>
                <a:ea typeface="+mn-ea"/>
                <a:cs typeface="+mn-cs"/>
              </a:rPr>
              <a:t>999 conversions</a:t>
            </a:r>
            <a:r>
              <a:rPr lang="en-US" dirty="0">
                <a:solidFill>
                  <a:schemeClr val="dk1"/>
                </a:solidFill>
                <a:effectLst/>
                <a:latin typeface="+mn-lt"/>
                <a:ea typeface="+mn-ea"/>
                <a:cs typeface="+mn-cs"/>
              </a:rPr>
              <a:t>, which is the maximum seen.</a:t>
            </a:r>
          </a:p>
          <a:p>
            <a:pPr lvl="0"/>
            <a:r>
              <a:rPr lang="en-US" b="1" dirty="0">
                <a:solidFill>
                  <a:schemeClr val="dk1"/>
                </a:solidFill>
                <a:effectLst/>
                <a:latin typeface="+mn-lt"/>
                <a:ea typeface="+mn-ea"/>
                <a:cs typeface="+mn-cs"/>
              </a:rPr>
              <a:t>What to do</a:t>
            </a:r>
            <a:r>
              <a:rPr lang="en-US" dirty="0">
                <a:solidFill>
                  <a:schemeClr val="dk1"/>
                </a:solidFill>
                <a:effectLst/>
                <a:latin typeface="+mn-lt"/>
                <a:ea typeface="+mn-ea"/>
                <a:cs typeface="+mn-cs"/>
              </a:rPr>
              <a:t>: Replicate the structure and timing of these successful flash sales in future campaigns.</a:t>
            </a:r>
          </a:p>
          <a:p>
            <a:r>
              <a:rPr lang="en-US" dirty="0">
                <a:solidFill>
                  <a:schemeClr val="dk1"/>
                </a:solidFill>
                <a:effectLst/>
                <a:latin typeface="+mn-lt"/>
                <a:ea typeface="+mn-ea"/>
                <a:cs typeface="+mn-cs"/>
              </a:rPr>
              <a:t> </a:t>
            </a:r>
          </a:p>
          <a:p>
            <a:r>
              <a:rPr lang="en-US" b="1" dirty="0">
                <a:solidFill>
                  <a:schemeClr val="dk1"/>
                </a:solidFill>
                <a:effectLst/>
                <a:latin typeface="+mn-lt"/>
                <a:ea typeface="+mn-ea"/>
                <a:cs typeface="+mn-cs"/>
              </a:rPr>
              <a:t>6. Improve Post-Refund Satisfaction</a:t>
            </a:r>
            <a:endParaRPr lang="en-US" dirty="0">
              <a:solidFill>
                <a:schemeClr val="dk1"/>
              </a:solidFill>
              <a:effectLst/>
              <a:latin typeface="+mn-lt"/>
              <a:ea typeface="+mn-ea"/>
              <a:cs typeface="+mn-cs"/>
            </a:endParaRPr>
          </a:p>
          <a:p>
            <a:pPr lvl="0"/>
            <a:r>
              <a:rPr lang="en-US" b="1" dirty="0">
                <a:solidFill>
                  <a:schemeClr val="dk1"/>
                </a:solidFill>
                <a:effectLst/>
                <a:latin typeface="+mn-lt"/>
                <a:ea typeface="+mn-ea"/>
                <a:cs typeface="+mn-cs"/>
              </a:rPr>
              <a:t>Why</a:t>
            </a:r>
            <a:r>
              <a:rPr lang="en-US" dirty="0">
                <a:solidFill>
                  <a:schemeClr val="dk1"/>
                </a:solidFill>
                <a:effectLst/>
                <a:latin typeface="+mn-lt"/>
                <a:ea typeface="+mn-ea"/>
                <a:cs typeface="+mn-cs"/>
              </a:rPr>
              <a:t>: Satisfaction is </a:t>
            </a:r>
            <a:r>
              <a:rPr lang="en-US" b="1" dirty="0">
                <a:solidFill>
                  <a:schemeClr val="dk1"/>
                </a:solidFill>
                <a:effectLst/>
                <a:latin typeface="+mn-lt"/>
                <a:ea typeface="+mn-ea"/>
                <a:cs typeface="+mn-cs"/>
              </a:rPr>
              <a:t>evenly spread</a:t>
            </a:r>
            <a:r>
              <a:rPr lang="en-US" dirty="0">
                <a:solidFill>
                  <a:schemeClr val="dk1"/>
                </a:solidFill>
                <a:effectLst/>
                <a:latin typeface="+mn-lt"/>
                <a:ea typeface="+mn-ea"/>
                <a:cs typeface="+mn-cs"/>
              </a:rPr>
              <a:t> between ratings of 1 to 4, with no one score clearly dominant.</a:t>
            </a:r>
          </a:p>
          <a:p>
            <a:pPr lvl="0"/>
            <a:r>
              <a:rPr lang="en-US" b="1" dirty="0">
                <a:solidFill>
                  <a:schemeClr val="dk1"/>
                </a:solidFill>
                <a:effectLst/>
                <a:latin typeface="+mn-lt"/>
                <a:ea typeface="+mn-ea"/>
                <a:cs typeface="+mn-cs"/>
              </a:rPr>
              <a:t>What to do</a:t>
            </a:r>
            <a:r>
              <a:rPr lang="en-US" dirty="0">
                <a:solidFill>
                  <a:schemeClr val="dk1"/>
                </a:solidFill>
                <a:effectLst/>
                <a:latin typeface="+mn-lt"/>
                <a:ea typeface="+mn-ea"/>
                <a:cs typeface="+mn-cs"/>
              </a:rPr>
              <a:t>: Investigate pain points in the refund process and improve post-sale support to shift scores toward 5.</a:t>
            </a:r>
          </a:p>
          <a:p>
            <a:r>
              <a:rPr lang="en-US" dirty="0">
                <a:solidFill>
                  <a:schemeClr val="dk1"/>
                </a:solidFill>
                <a:effectLst/>
                <a:latin typeface="+mn-lt"/>
                <a:ea typeface="+mn-ea"/>
                <a:cs typeface="+mn-cs"/>
              </a:rPr>
              <a:t> </a:t>
            </a:r>
          </a:p>
          <a:p>
            <a:r>
              <a:rPr lang="en-US" b="1" dirty="0">
                <a:solidFill>
                  <a:schemeClr val="dk1"/>
                </a:solidFill>
                <a:effectLst/>
                <a:latin typeface="+mn-lt"/>
                <a:ea typeface="+mn-ea"/>
                <a:cs typeface="+mn-cs"/>
              </a:rPr>
              <a:t> 7. Double Down on Winning Keywords</a:t>
            </a:r>
            <a:endParaRPr lang="en-US" dirty="0">
              <a:solidFill>
                <a:schemeClr val="dk1"/>
              </a:solidFill>
              <a:effectLst/>
              <a:latin typeface="+mn-lt"/>
              <a:ea typeface="+mn-ea"/>
              <a:cs typeface="+mn-cs"/>
            </a:endParaRPr>
          </a:p>
          <a:p>
            <a:pPr lvl="0"/>
            <a:r>
              <a:rPr lang="en-US" b="1" dirty="0">
                <a:solidFill>
                  <a:schemeClr val="dk1"/>
                </a:solidFill>
                <a:effectLst/>
                <a:latin typeface="+mn-lt"/>
                <a:ea typeface="+mn-ea"/>
                <a:cs typeface="+mn-cs"/>
              </a:rPr>
              <a:t>Why</a:t>
            </a:r>
            <a:r>
              <a:rPr lang="en-US" dirty="0">
                <a:solidFill>
                  <a:schemeClr val="dk1"/>
                </a:solidFill>
                <a:effectLst/>
                <a:latin typeface="+mn-lt"/>
                <a:ea typeface="+mn-ea"/>
                <a:cs typeface="+mn-cs"/>
              </a:rPr>
              <a:t>: The most frequent keywords are:</a:t>
            </a:r>
          </a:p>
          <a:p>
            <a:pPr lvl="1"/>
            <a:r>
              <a:rPr lang="en-US" dirty="0">
                <a:solidFill>
                  <a:schemeClr val="dk1"/>
                </a:solidFill>
                <a:effectLst/>
                <a:latin typeface="+mn-lt"/>
                <a:ea typeface="+mn-ea"/>
                <a:cs typeface="+mn-cs"/>
              </a:rPr>
              <a:t>"Affordable" (2559 times),</a:t>
            </a:r>
          </a:p>
          <a:p>
            <a:pPr lvl="1"/>
            <a:r>
              <a:rPr lang="en-US" dirty="0">
                <a:solidFill>
                  <a:schemeClr val="dk1"/>
                </a:solidFill>
                <a:effectLst/>
                <a:latin typeface="+mn-lt"/>
                <a:ea typeface="+mn-ea"/>
                <a:cs typeface="+mn-cs"/>
              </a:rPr>
              <a:t>"Stylish" (2514),</a:t>
            </a:r>
          </a:p>
          <a:p>
            <a:pPr lvl="1"/>
            <a:r>
              <a:rPr lang="en-US" dirty="0">
                <a:solidFill>
                  <a:schemeClr val="dk1"/>
                </a:solidFill>
                <a:effectLst/>
                <a:latin typeface="+mn-lt"/>
                <a:ea typeface="+mn-ea"/>
                <a:cs typeface="+mn-cs"/>
              </a:rPr>
              <a:t>"Innovative" (2491).</a:t>
            </a:r>
          </a:p>
          <a:p>
            <a:pPr lvl="0"/>
            <a:r>
              <a:rPr lang="en-US" b="1" dirty="0">
                <a:solidFill>
                  <a:schemeClr val="dk1"/>
                </a:solidFill>
                <a:effectLst/>
                <a:latin typeface="+mn-lt"/>
                <a:ea typeface="+mn-ea"/>
                <a:cs typeface="+mn-cs"/>
              </a:rPr>
              <a:t>What to do</a:t>
            </a:r>
            <a:r>
              <a:rPr lang="en-US" dirty="0">
                <a:solidFill>
                  <a:schemeClr val="dk1"/>
                </a:solidFill>
                <a:effectLst/>
                <a:latin typeface="+mn-lt"/>
                <a:ea typeface="+mn-ea"/>
                <a:cs typeface="+mn-cs"/>
              </a:rPr>
              <a:t>: Prioritize these terms in ads and SEO; they likely align well with customer expectations and drive engagement.</a:t>
            </a:r>
          </a:p>
          <a:p>
            <a:endParaRPr lang="en-US" dirty="0"/>
          </a:p>
        </p:txBody>
      </p:sp>
      <p:grpSp>
        <p:nvGrpSpPr>
          <p:cNvPr id="6" name="Group 5">
            <a:extLst>
              <a:ext uri="{FF2B5EF4-FFF2-40B4-BE49-F238E27FC236}">
                <a16:creationId xmlns:a16="http://schemas.microsoft.com/office/drawing/2014/main" id="{DC630F3F-8652-B7CA-6D50-8AF1D9B9AA1E}"/>
              </a:ext>
            </a:extLst>
          </p:cNvPr>
          <p:cNvGrpSpPr/>
          <p:nvPr/>
        </p:nvGrpSpPr>
        <p:grpSpPr>
          <a:xfrm>
            <a:off x="1901242" y="319088"/>
            <a:ext cx="3958191" cy="1176630"/>
            <a:chOff x="0" y="0"/>
            <a:chExt cx="3581400" cy="952500"/>
          </a:xfrm>
        </p:grpSpPr>
        <p:sp>
          <p:nvSpPr>
            <p:cNvPr id="7" name="TextBox 6">
              <a:extLst>
                <a:ext uri="{FF2B5EF4-FFF2-40B4-BE49-F238E27FC236}">
                  <a16:creationId xmlns:a16="http://schemas.microsoft.com/office/drawing/2014/main" id="{48DB2C68-D693-15F0-1440-CE6BB89B4527}"/>
                </a:ext>
              </a:extLst>
            </p:cNvPr>
            <p:cNvSpPr txBox="1"/>
            <p:nvPr/>
          </p:nvSpPr>
          <p:spPr>
            <a:xfrm>
              <a:off x="0" y="104775"/>
              <a:ext cx="3257550" cy="69532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2800">
                  <a:solidFill>
                    <a:schemeClr val="bg1"/>
                  </a:solidFill>
                  <a:latin typeface="Dreaming Outloud Script Pro" panose="03050502040304050704" pitchFamily="66" charset="0"/>
                  <a:cs typeface="Dreaming Outloud Script Pro" panose="03050502040304050704" pitchFamily="66" charset="0"/>
                </a:rPr>
                <a:t>Recommendations</a:t>
              </a:r>
            </a:p>
          </p:txBody>
        </p:sp>
        <mc:AlternateContent xmlns:mc="http://schemas.openxmlformats.org/markup-compatibility/2006">
          <mc:Choice xmlns:am3d="http://schemas.microsoft.com/office/drawing/2017/model3d" Requires="am3d">
            <p:graphicFrame>
              <p:nvGraphicFramePr>
                <p:cNvPr id="8" name="3D Model 7" descr="Graph Growth">
                  <a:extLst>
                    <a:ext uri="{FF2B5EF4-FFF2-40B4-BE49-F238E27FC236}">
                      <a16:creationId xmlns:a16="http://schemas.microsoft.com/office/drawing/2014/main" id="{710A2F3D-8216-3B44-68BA-29A075B26170}"/>
                    </a:ext>
                  </a:extLst>
                </p:cNvPr>
                <p:cNvGraphicFramePr>
                  <a:graphicFrameLocks noChangeAspect="1"/>
                </p:cNvGraphicFramePr>
                <p:nvPr/>
              </p:nvGraphicFramePr>
              <p:xfrm>
                <a:off x="237997" y="0"/>
                <a:ext cx="552577" cy="375237"/>
              </p:xfrm>
              <a:graphic>
                <a:graphicData uri="http://schemas.microsoft.com/office/drawing/2017/model3d">
                  <am3d:model3d r:embed="rId4">
                    <am3d:spPr>
                      <a:xfrm>
                        <a:off x="0" y="0"/>
                        <a:ext cx="552577" cy="375237"/>
                      </a:xfrm>
                      <a:prstGeom prst="rect">
                        <a:avLst/>
                      </a:prstGeom>
                    </am3d:spPr>
                    <am3d:camera>
                      <am3d:pos x="0" y="0" z="63144380"/>
                      <am3d:up dx="0" dy="36000000" dz="0"/>
                      <am3d:lookAt x="0" y="0" z="0"/>
                      <am3d:perspective fov="2700000"/>
                    </am3d:camera>
                    <am3d:trans>
                      <am3d:meterPerModelUnit n="111083" d="1000000"/>
                      <am3d:preTrans dx="0" dy="-18000000" dz="0"/>
                      <am3d:scale>
                        <am3d:sx n="1000000" d="1000000"/>
                        <am3d:sy n="1000000" d="1000000"/>
                        <am3d:sz n="1000000" d="1000000"/>
                      </am3d:scale>
                      <am3d:rot ax="-10711615" ay="1847541" az="-10754742"/>
                      <am3d:postTrans dx="0" dy="0" dz="0"/>
                    </am3d:trans>
                    <am3d:raster rName="Office3DRenderer" rVer="16.0.8326">
                      <am3d:blip r:embed="rId5"/>
                    </am3d:raster>
                    <am3d:objViewport viewportSz="56762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Graph Growth">
                  <a:extLst>
                    <a:ext uri="{FF2B5EF4-FFF2-40B4-BE49-F238E27FC236}">
                      <a16:creationId xmlns:a16="http://schemas.microsoft.com/office/drawing/2014/main" id="{710A2F3D-8216-3B44-68BA-29A075B26170}"/>
                    </a:ext>
                  </a:extLst>
                </p:cNvPr>
                <p:cNvPicPr>
                  <a:picLocks noGrp="1" noRot="1" noChangeAspect="1" noMove="1" noResize="1" noEditPoints="1" noAdjustHandles="1" noChangeArrowheads="1" noChangeShapeType="1" noCrop="1"/>
                </p:cNvPicPr>
                <p:nvPr/>
              </p:nvPicPr>
              <p:blipFill>
                <a:blip r:embed="rId5"/>
                <a:stretch>
                  <a:fillRect/>
                </a:stretch>
              </p:blipFill>
              <p:spPr>
                <a:xfrm>
                  <a:off x="2164278" y="319088"/>
                  <a:ext cx="610712" cy="463533"/>
                </a:xfrm>
                <a:prstGeom prst="rect">
                  <a:avLst/>
                </a:prstGeom>
              </p:spPr>
            </p:pic>
          </mc:Fallback>
        </mc:AlternateContent>
        <p:sp>
          <p:nvSpPr>
            <p:cNvPr id="9" name="Arc 8">
              <a:extLst>
                <a:ext uri="{FF2B5EF4-FFF2-40B4-BE49-F238E27FC236}">
                  <a16:creationId xmlns:a16="http://schemas.microsoft.com/office/drawing/2014/main" id="{A57D5CC4-5DF1-B612-38B7-A38FA3C593CD}"/>
                </a:ext>
              </a:extLst>
            </p:cNvPr>
            <p:cNvSpPr/>
            <p:nvPr/>
          </p:nvSpPr>
          <p:spPr>
            <a:xfrm>
              <a:off x="752475" y="104775"/>
              <a:ext cx="2828925" cy="847725"/>
            </a:xfrm>
            <a:prstGeom prst="arc">
              <a:avLst>
                <a:gd name="adj1" fmla="val 16200000"/>
                <a:gd name="adj2" fmla="val 10321392"/>
              </a:avLst>
            </a:prstGeom>
            <a:ln>
              <a:solidFill>
                <a:schemeClr val="accent1">
                  <a:lumMod val="75000"/>
                </a:schemeClr>
              </a:solidFill>
            </a:ln>
          </p:spPr>
          <p:style>
            <a:lnRef idx="2">
              <a:schemeClr val="accent1"/>
            </a:lnRef>
            <a:fillRef idx="0">
              <a:schemeClr val="accent1"/>
            </a:fillRef>
            <a:effectRef idx="1">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endParaRPr lang="en-US" sz="1100"/>
            </a:p>
          </p:txBody>
        </p:sp>
        <p:sp>
          <p:nvSpPr>
            <p:cNvPr id="10" name="Arc 9">
              <a:extLst>
                <a:ext uri="{FF2B5EF4-FFF2-40B4-BE49-F238E27FC236}">
                  <a16:creationId xmlns:a16="http://schemas.microsoft.com/office/drawing/2014/main" id="{612A12D3-3D60-402C-A126-117AC38BF2D2}"/>
                </a:ext>
              </a:extLst>
            </p:cNvPr>
            <p:cNvSpPr/>
            <p:nvPr/>
          </p:nvSpPr>
          <p:spPr>
            <a:xfrm>
              <a:off x="828676" y="152400"/>
              <a:ext cx="2590799" cy="695325"/>
            </a:xfrm>
            <a:prstGeom prst="arc">
              <a:avLst>
                <a:gd name="adj1" fmla="val 16200000"/>
                <a:gd name="adj2" fmla="val 10321392"/>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endParaRPr lang="en-US" sz="1100"/>
            </a:p>
          </p:txBody>
        </p:sp>
      </p:grpSp>
      <p:sp>
        <p:nvSpPr>
          <p:cNvPr id="11" name="TextBox 6">
            <a:extLst>
              <a:ext uri="{FF2B5EF4-FFF2-40B4-BE49-F238E27FC236}">
                <a16:creationId xmlns:a16="http://schemas.microsoft.com/office/drawing/2014/main" id="{48DB2C68-D693-15F0-1440-CE6BB89B4527}"/>
              </a:ext>
            </a:extLst>
          </p:cNvPr>
          <p:cNvSpPr txBox="1"/>
          <p:nvPr/>
        </p:nvSpPr>
        <p:spPr>
          <a:xfrm>
            <a:off x="2333442" y="593318"/>
            <a:ext cx="3257550" cy="69532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2800">
                <a:solidFill>
                  <a:srgbClr val="00B0F0"/>
                </a:solidFill>
                <a:latin typeface="Dreaming Outloud Script Pro" panose="03050502040304050704" pitchFamily="66" charset="0"/>
                <a:cs typeface="Dreaming Outloud Script Pro" panose="03050502040304050704" pitchFamily="66" charset="0"/>
              </a:rPr>
              <a:t>Recommendations</a:t>
            </a:r>
          </a:p>
        </p:txBody>
      </p:sp>
    </p:spTree>
    <p:extLst>
      <p:ext uri="{BB962C8B-B14F-4D97-AF65-F5344CB8AC3E}">
        <p14:creationId xmlns:p14="http://schemas.microsoft.com/office/powerpoint/2010/main" val="7169679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1" name="Google Shape;171;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10/14/24</a:t>
            </a:r>
            <a:endParaRPr/>
          </a:p>
        </p:txBody>
      </p:sp>
      <p:sp>
        <p:nvSpPr>
          <p:cNvPr id="172" name="Google Shape;172;p7"/>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73" name="Google Shape;17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pic>
        <p:nvPicPr>
          <p:cNvPr id="175" name="Google Shape;175;p7" title="download.png"/>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TextBox 1">
            <a:extLst>
              <a:ext uri="{FF2B5EF4-FFF2-40B4-BE49-F238E27FC236}">
                <a16:creationId xmlns:a16="http://schemas.microsoft.com/office/drawing/2014/main" id="{FA8D0D21-9FAB-7B2B-D156-673D2029BD16}"/>
              </a:ext>
            </a:extLst>
          </p:cNvPr>
          <p:cNvSpPr txBox="1"/>
          <p:nvPr/>
        </p:nvSpPr>
        <p:spPr>
          <a:xfrm>
            <a:off x="1394085" y="1905506"/>
            <a:ext cx="8889167" cy="2677656"/>
          </a:xfrm>
          <a:prstGeom prst="rect">
            <a:avLst/>
          </a:prstGeom>
          <a:noFill/>
        </p:spPr>
        <p:txBody>
          <a:bodyPr wrap="square" rtlCol="0">
            <a:spAutoFit/>
          </a:bodyPr>
          <a:lstStyle/>
          <a:p>
            <a:pPr algn="ctr"/>
            <a:r>
              <a:rPr lang="en-US" sz="2400" dirty="0"/>
              <a:t>This project uncovered key insights into subscription performance through clean data preprocessing and metrics</a:t>
            </a:r>
          </a:p>
          <a:p>
            <a:pPr algn="ctr"/>
            <a:r>
              <a:rPr lang="en-US" sz="2400" dirty="0"/>
              <a:t>All in all, this was a fun and insightful dive into the data. We dug up clear results and practical ideas to focus on what really works, like the top keywords, offers, and campaigns. The data was clean and ready, making it easy to spot the key stats. Let’s roll with these insights and level things up!</a:t>
            </a:r>
          </a:p>
        </p:txBody>
      </p:sp>
      <p:sp>
        <p:nvSpPr>
          <p:cNvPr id="3" name="TextBox 2">
            <a:extLst>
              <a:ext uri="{FF2B5EF4-FFF2-40B4-BE49-F238E27FC236}">
                <a16:creationId xmlns:a16="http://schemas.microsoft.com/office/drawing/2014/main" id="{6E8BB1CC-D11D-2AB8-66A2-F1A381CFC83C}"/>
              </a:ext>
            </a:extLst>
          </p:cNvPr>
          <p:cNvSpPr txBox="1"/>
          <p:nvPr/>
        </p:nvSpPr>
        <p:spPr>
          <a:xfrm>
            <a:off x="2803161" y="818858"/>
            <a:ext cx="4137285" cy="769441"/>
          </a:xfrm>
          <a:prstGeom prst="rect">
            <a:avLst/>
          </a:prstGeom>
          <a:noFill/>
        </p:spPr>
        <p:txBody>
          <a:bodyPr wrap="square" rtlCol="0">
            <a:spAutoFit/>
          </a:bodyPr>
          <a:lstStyle/>
          <a:p>
            <a:r>
              <a:rPr lang="en-US" sz="4400" dirty="0">
                <a:solidFill>
                  <a:schemeClr val="accent6">
                    <a:lumMod val="50000"/>
                  </a:schemeClr>
                </a:solidFill>
                <a:latin typeface="Dreaming Outloud Script Pro" panose="03050502040304050704" pitchFamily="66" charset="0"/>
                <a:cs typeface="Dreaming Outloud Script Pro" panose="03050502040304050704" pitchFamily="66" charset="0"/>
              </a:rPr>
              <a:t>Conclusion: </a:t>
            </a:r>
          </a:p>
        </p:txBody>
      </p:sp>
      <p:pic>
        <p:nvPicPr>
          <p:cNvPr id="4" name="Picture 3">
            <a:extLst>
              <a:ext uri="{FF2B5EF4-FFF2-40B4-BE49-F238E27FC236}">
                <a16:creationId xmlns:a16="http://schemas.microsoft.com/office/drawing/2014/main" id="{E8C9BE1D-6FB9-0868-C54F-DFD70AC55E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87708" y="593836"/>
            <a:ext cx="1215453" cy="994463"/>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10/14/24</a:t>
            </a:r>
            <a:endParaRPr/>
          </a:p>
        </p:txBody>
      </p:sp>
      <p:sp>
        <p:nvSpPr>
          <p:cNvPr id="182" name="Google Shape;182;p8"/>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83" name="Google Shape;18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sp>
        <p:nvSpPr>
          <p:cNvPr id="185" name="Google Shape;185;p8"/>
          <p:cNvSpPr/>
          <p:nvPr/>
        </p:nvSpPr>
        <p:spPr>
          <a:xfrm rot="5400000">
            <a:off x="-965997" y="4069881"/>
            <a:ext cx="1942680" cy="1469097"/>
          </a:xfrm>
          <a:prstGeom prst="blockArc">
            <a:avLst>
              <a:gd name="adj1" fmla="val 10800000"/>
              <a:gd name="adj2" fmla="val 0"/>
              <a:gd name="adj3" fmla="val 25000"/>
            </a:avLst>
          </a:prstGeom>
          <a:solidFill>
            <a:srgbClr val="94B9D6"/>
          </a:solidFill>
          <a:ln w="12700" cap="flat" cmpd="sng">
            <a:solidFill>
              <a:srgbClr val="94B9D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186" name="Google Shape;186;p8" title="download.png"/>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TextBox 1">
            <a:extLst>
              <a:ext uri="{FF2B5EF4-FFF2-40B4-BE49-F238E27FC236}">
                <a16:creationId xmlns:a16="http://schemas.microsoft.com/office/drawing/2014/main" id="{4E77E879-3210-01C2-B78D-08B773ADFE75}"/>
              </a:ext>
            </a:extLst>
          </p:cNvPr>
          <p:cNvSpPr txBox="1"/>
          <p:nvPr/>
        </p:nvSpPr>
        <p:spPr>
          <a:xfrm>
            <a:off x="1724476" y="2398426"/>
            <a:ext cx="8743047" cy="1323439"/>
          </a:xfrm>
          <a:prstGeom prst="rect">
            <a:avLst/>
          </a:prstGeom>
          <a:noFill/>
        </p:spPr>
        <p:txBody>
          <a:bodyPr wrap="square" rtlCol="0">
            <a:spAutoFit/>
          </a:bodyPr>
          <a:lstStyle/>
          <a:p>
            <a:pPr algn="ctr"/>
            <a:r>
              <a:rPr lang="en-US" sz="8000" dirty="0">
                <a:solidFill>
                  <a:schemeClr val="accent6">
                    <a:lumMod val="75000"/>
                  </a:schemeClr>
                </a:solidFill>
                <a:latin typeface="Dreaming Outloud Script Pro" panose="03050502040304050704" pitchFamily="66" charset="0"/>
                <a:cs typeface="Dreaming Outloud Script Pro" panose="03050502040304050704" pitchFamily="66" charset="0"/>
              </a:rPr>
              <a:t>ANY QUESTIONS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2" name="Google Shape;19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10/14/24</a:t>
            </a:r>
            <a:endParaRPr/>
          </a:p>
        </p:txBody>
      </p:sp>
      <p:sp>
        <p:nvSpPr>
          <p:cNvPr id="193" name="Google Shape;193;p9"/>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94" name="Google Shape;19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pic>
        <p:nvPicPr>
          <p:cNvPr id="196" name="Google Shape;196;p9" title="download.png"/>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TextBox 1">
            <a:extLst>
              <a:ext uri="{FF2B5EF4-FFF2-40B4-BE49-F238E27FC236}">
                <a16:creationId xmlns:a16="http://schemas.microsoft.com/office/drawing/2014/main" id="{2D847A3B-94FA-5531-0920-8ABE2CD788FF}"/>
              </a:ext>
            </a:extLst>
          </p:cNvPr>
          <p:cNvSpPr txBox="1"/>
          <p:nvPr/>
        </p:nvSpPr>
        <p:spPr>
          <a:xfrm>
            <a:off x="1350969" y="2413417"/>
            <a:ext cx="8743047" cy="1323439"/>
          </a:xfrm>
          <a:prstGeom prst="rect">
            <a:avLst/>
          </a:prstGeom>
          <a:noFill/>
        </p:spPr>
        <p:txBody>
          <a:bodyPr wrap="square" rtlCol="0">
            <a:spAutoFit/>
          </a:bodyPr>
          <a:lstStyle/>
          <a:p>
            <a:pPr algn="ctr"/>
            <a:r>
              <a:rPr lang="en-US" sz="8000" dirty="0">
                <a:solidFill>
                  <a:schemeClr val="accent6">
                    <a:lumMod val="75000"/>
                  </a:schemeClr>
                </a:solidFill>
                <a:latin typeface="Dreaming Outloud Script Pro" panose="03050502040304050704" pitchFamily="66" charset="0"/>
                <a:cs typeface="Dreaming Outloud Script Pro" panose="03050502040304050704" pitchFamily="66" charset="0"/>
              </a:rPr>
              <a:t>THANK YOU </a:t>
            </a:r>
          </a:p>
        </p:txBody>
      </p:sp>
      <mc:AlternateContent xmlns:mc="http://schemas.openxmlformats.org/markup-compatibility/2006">
        <mc:Choice xmlns:am3d="http://schemas.microsoft.com/office/drawing/2017/model3d" Requires="am3d">
          <p:graphicFrame>
            <p:nvGraphicFramePr>
              <p:cNvPr id="3" name="3D Model 2" descr="Heart-shaped balloon">
                <a:extLst>
                  <a:ext uri="{FF2B5EF4-FFF2-40B4-BE49-F238E27FC236}">
                    <a16:creationId xmlns:a16="http://schemas.microsoft.com/office/drawing/2014/main" id="{AAD9ACD0-9B36-092E-F725-3FD08D841459}"/>
                  </a:ext>
                </a:extLst>
              </p:cNvPr>
              <p:cNvGraphicFramePr>
                <a:graphicFrameLocks noChangeAspect="1"/>
              </p:cNvGraphicFramePr>
              <p:nvPr>
                <p:extLst>
                  <p:ext uri="{D42A27DB-BD31-4B8C-83A1-F6EECF244321}">
                    <p14:modId xmlns:p14="http://schemas.microsoft.com/office/powerpoint/2010/main" val="3052204553"/>
                  </p:ext>
                </p:extLst>
              </p:nvPr>
            </p:nvGraphicFramePr>
            <p:xfrm>
              <a:off x="8130076" y="863490"/>
              <a:ext cx="1466176" cy="4741273"/>
            </p:xfrm>
            <a:graphic>
              <a:graphicData uri="http://schemas.microsoft.com/office/drawing/2017/model3d">
                <am3d:model3d r:embed="rId4">
                  <am3d:spPr>
                    <a:xfrm>
                      <a:off x="0" y="0"/>
                      <a:ext cx="1466176" cy="4741273"/>
                    </a:xfrm>
                    <a:prstGeom prst="rect">
                      <a:avLst/>
                    </a:prstGeom>
                  </am3d:spPr>
                  <am3d:camera>
                    <am3d:pos x="0" y="0" z="50344758"/>
                    <am3d:up dx="0" dy="36000000" dz="0"/>
                    <am3d:lookAt x="0" y="0" z="0"/>
                    <am3d:perspective fov="2700000"/>
                  </am3d:camera>
                  <am3d:trans>
                    <am3d:meterPerModelUnit n="18858216" d="1000000"/>
                    <am3d:preTrans dx="173359" dy="-17997117" dz="-165756"/>
                    <am3d:scale>
                      <am3d:sx n="1000000" d="1000000"/>
                      <am3d:sy n="1000000" d="1000000"/>
                      <am3d:sz n="1000000" d="1000000"/>
                    </am3d:scale>
                    <am3d:rot ax="105838" ay="1681095" az="49728"/>
                    <am3d:postTrans dx="0" dy="0" dz="0"/>
                  </am3d:trans>
                  <am3d:raster rName="Office3DRenderer" rVer="16.0.8326">
                    <am3d:blip r:embed="rId5"/>
                  </am3d:raster>
                  <am3d:objViewport viewportSz="519826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Heart-shaped balloon">
                <a:extLst>
                  <a:ext uri="{FF2B5EF4-FFF2-40B4-BE49-F238E27FC236}">
                    <a16:creationId xmlns:a16="http://schemas.microsoft.com/office/drawing/2014/main" id="{AAD9ACD0-9B36-092E-F725-3FD08D841459}"/>
                  </a:ext>
                </a:extLst>
              </p:cNvPr>
              <p:cNvPicPr>
                <a:picLocks noGrp="1" noRot="1" noChangeAspect="1" noMove="1" noResize="1" noEditPoints="1" noAdjustHandles="1" noChangeArrowheads="1" noChangeShapeType="1" noCrop="1"/>
              </p:cNvPicPr>
              <p:nvPr/>
            </p:nvPicPr>
            <p:blipFill>
              <a:blip r:embed="rId5"/>
              <a:stretch>
                <a:fillRect/>
              </a:stretch>
            </p:blipFill>
            <p:spPr>
              <a:xfrm>
                <a:off x="8130076" y="863490"/>
                <a:ext cx="1466176" cy="4741273"/>
              </a:xfrm>
              <a:prstGeom prst="rect">
                <a:avLst/>
              </a:prstGeom>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6" name="Google Shape;136;p4"/>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37" name="Google Shape;137;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
        <p:nvSpPr>
          <p:cNvPr id="138" name="Google Shape;138;p4"/>
          <p:cNvSpPr txBox="1"/>
          <p:nvPr/>
        </p:nvSpPr>
        <p:spPr>
          <a:xfrm>
            <a:off x="604977" y="1336471"/>
            <a:ext cx="105156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D0D0D"/>
              </a:buClr>
              <a:buSzPts val="2400"/>
              <a:buFont typeface="Arial"/>
              <a:buNone/>
            </a:pPr>
            <a:r>
              <a:rPr lang="en-US" sz="6600" b="1" dirty="0">
                <a:solidFill>
                  <a:srgbClr val="0D0D0D"/>
                </a:solidFill>
              </a:rPr>
              <a:t>OUR TOOLS :</a:t>
            </a:r>
            <a:endParaRPr sz="6600" b="1" i="0" u="none" strike="noStrike" cap="none" dirty="0">
              <a:solidFill>
                <a:srgbClr val="0D0D0D"/>
              </a:solidFill>
              <a:latin typeface="Arial"/>
              <a:ea typeface="Arial"/>
              <a:cs typeface="Arial"/>
              <a:sym typeface="Arial"/>
            </a:endParaRPr>
          </a:p>
        </p:txBody>
      </p:sp>
      <p:pic>
        <p:nvPicPr>
          <p:cNvPr id="140" name="Google Shape;140;p4" title="download.png"/>
          <p:cNvPicPr preferRelativeResize="0"/>
          <p:nvPr/>
        </p:nvPicPr>
        <p:blipFill>
          <a:blip r:embed="rId3">
            <a:alphaModFix/>
          </a:blip>
          <a:stretch>
            <a:fillRect/>
          </a:stretch>
        </p:blipFill>
        <p:spPr>
          <a:xfrm>
            <a:off x="9190825" y="6356350"/>
            <a:ext cx="903191" cy="365125"/>
          </a:xfrm>
          <a:prstGeom prst="rect">
            <a:avLst/>
          </a:prstGeom>
          <a:noFill/>
          <a:ln>
            <a:noFill/>
          </a:ln>
        </p:spPr>
      </p:pic>
      <p:pic>
        <p:nvPicPr>
          <p:cNvPr id="3" name="Picture 2" descr="A green square with a white x on it&#10;&#10;AI-generated content may be incorrect.">
            <a:extLst>
              <a:ext uri="{FF2B5EF4-FFF2-40B4-BE49-F238E27FC236}">
                <a16:creationId xmlns:a16="http://schemas.microsoft.com/office/drawing/2014/main" id="{568AFC48-E366-CFCF-280E-2E57B1230DC0}"/>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93878" y="2739346"/>
            <a:ext cx="1468134" cy="1379308"/>
          </a:xfrm>
          <a:prstGeom prst="rect">
            <a:avLst/>
          </a:prstGeom>
        </p:spPr>
      </p:pic>
      <p:pic>
        <p:nvPicPr>
          <p:cNvPr id="6" name="Picture 5" descr="A logo of a dolphin&#10;&#10;AI-generated content may be incorrect.">
            <a:extLst>
              <a:ext uri="{FF2B5EF4-FFF2-40B4-BE49-F238E27FC236}">
                <a16:creationId xmlns:a16="http://schemas.microsoft.com/office/drawing/2014/main" id="{6EC22AA1-BA0D-9000-C0CE-5666443DB142}"/>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3846285" y="2965581"/>
            <a:ext cx="1210461" cy="1210461"/>
          </a:xfrm>
          <a:prstGeom prst="rect">
            <a:avLst/>
          </a:prstGeom>
        </p:spPr>
      </p:pic>
      <p:pic>
        <p:nvPicPr>
          <p:cNvPr id="9" name="Picture 8" descr="A blue and yellow snake logo&#10;&#10;AI-generated content may be incorrect.">
            <a:extLst>
              <a:ext uri="{FF2B5EF4-FFF2-40B4-BE49-F238E27FC236}">
                <a16:creationId xmlns:a16="http://schemas.microsoft.com/office/drawing/2014/main" id="{E16B5A8B-70CF-61F8-86A0-979C00E7AF44}"/>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5555099" y="2814930"/>
            <a:ext cx="2572836" cy="1651018"/>
          </a:xfrm>
          <a:prstGeom prst="rect">
            <a:avLst/>
          </a:prstGeom>
        </p:spPr>
      </p:pic>
      <p:pic>
        <p:nvPicPr>
          <p:cNvPr id="1026" name="Picture 2" descr="Power BI Logo">
            <a:extLst>
              <a:ext uri="{FF2B5EF4-FFF2-40B4-BE49-F238E27FC236}">
                <a16:creationId xmlns:a16="http://schemas.microsoft.com/office/drawing/2014/main" id="{3CAF2964-B7C2-4D1F-1355-0D51C8D1456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91183" y="2477288"/>
            <a:ext cx="3184611" cy="1791344"/>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4" descr="Tableau Software Vector Logo - Download Free SVG Icon ...">
            <a:extLst>
              <a:ext uri="{FF2B5EF4-FFF2-40B4-BE49-F238E27FC236}">
                <a16:creationId xmlns:a16="http://schemas.microsoft.com/office/drawing/2014/main" id="{E84E7246-BAF6-725D-335D-64BCB666CE27}"/>
              </a:ext>
            </a:extLst>
          </p:cNvPr>
          <p:cNvSpPr>
            <a:spLocks noChangeAspect="1" noChangeArrowheads="1"/>
          </p:cNvSpPr>
          <p:nvPr/>
        </p:nvSpPr>
        <p:spPr bwMode="auto">
          <a:xfrm>
            <a:off x="5943600" y="1371600"/>
            <a:ext cx="2209800" cy="2209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2" name="Connector: Curved 11">
            <a:extLst>
              <a:ext uri="{FF2B5EF4-FFF2-40B4-BE49-F238E27FC236}">
                <a16:creationId xmlns:a16="http://schemas.microsoft.com/office/drawing/2014/main" id="{8937F31E-AAA6-2079-F5FE-9A6A3CF9E1FB}"/>
              </a:ext>
            </a:extLst>
          </p:cNvPr>
          <p:cNvCxnSpPr>
            <a:cxnSpLocks/>
          </p:cNvCxnSpPr>
          <p:nvPr/>
        </p:nvCxnSpPr>
        <p:spPr>
          <a:xfrm>
            <a:off x="3968021" y="4361222"/>
            <a:ext cx="943857" cy="751060"/>
          </a:xfrm>
          <a:prstGeom prst="curvedConnector3">
            <a:avLst>
              <a:gd name="adj1" fmla="val 137350"/>
            </a:avLst>
          </a:prstGeom>
          <a:ln>
            <a:tailEnd type="triangle"/>
          </a:ln>
        </p:spPr>
        <p:style>
          <a:lnRef idx="1">
            <a:schemeClr val="dk1"/>
          </a:lnRef>
          <a:fillRef idx="0">
            <a:schemeClr val="dk1"/>
          </a:fillRef>
          <a:effectRef idx="0">
            <a:schemeClr val="dk1"/>
          </a:effectRef>
          <a:fontRef idx="minor">
            <a:schemeClr val="tx1"/>
          </a:fontRef>
        </p:style>
      </p:cxnSp>
      <p:cxnSp>
        <p:nvCxnSpPr>
          <p:cNvPr id="13" name="Connector: Curved 12">
            <a:extLst>
              <a:ext uri="{FF2B5EF4-FFF2-40B4-BE49-F238E27FC236}">
                <a16:creationId xmlns:a16="http://schemas.microsoft.com/office/drawing/2014/main" id="{5CF6D131-B111-FBDE-67E9-161277AF3AE0}"/>
              </a:ext>
            </a:extLst>
          </p:cNvPr>
          <p:cNvCxnSpPr>
            <a:cxnSpLocks/>
          </p:cNvCxnSpPr>
          <p:nvPr/>
        </p:nvCxnSpPr>
        <p:spPr>
          <a:xfrm rot="16200000" flipH="1">
            <a:off x="587359" y="4379106"/>
            <a:ext cx="751060" cy="530115"/>
          </a:xfrm>
          <a:prstGeom prst="curvedConnector3">
            <a:avLst>
              <a:gd name="adj1" fmla="val 97901"/>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ctor: Curved 13">
            <a:extLst>
              <a:ext uri="{FF2B5EF4-FFF2-40B4-BE49-F238E27FC236}">
                <a16:creationId xmlns:a16="http://schemas.microsoft.com/office/drawing/2014/main" id="{7C25E360-2C6F-7BA4-BBB6-1EBA739DB17B}"/>
              </a:ext>
            </a:extLst>
          </p:cNvPr>
          <p:cNvCxnSpPr>
            <a:cxnSpLocks/>
          </p:cNvCxnSpPr>
          <p:nvPr/>
        </p:nvCxnSpPr>
        <p:spPr>
          <a:xfrm rot="16200000" flipH="1">
            <a:off x="6489711" y="4427008"/>
            <a:ext cx="580511" cy="339273"/>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5" name="Connector: Curved 14">
            <a:extLst>
              <a:ext uri="{FF2B5EF4-FFF2-40B4-BE49-F238E27FC236}">
                <a16:creationId xmlns:a16="http://schemas.microsoft.com/office/drawing/2014/main" id="{974247D9-C5EC-32E4-57DD-D09D39D28E2C}"/>
              </a:ext>
            </a:extLst>
          </p:cNvPr>
          <p:cNvCxnSpPr>
            <a:cxnSpLocks/>
          </p:cNvCxnSpPr>
          <p:nvPr/>
        </p:nvCxnSpPr>
        <p:spPr>
          <a:xfrm rot="10800000" flipV="1">
            <a:off x="8959574" y="4342616"/>
            <a:ext cx="984814" cy="745263"/>
          </a:xfrm>
          <a:prstGeom prst="curvedConnector3">
            <a:avLst>
              <a:gd name="adj1" fmla="val 138284"/>
            </a:avLst>
          </a:prstGeom>
          <a:ln>
            <a:tailEnd type="triangle"/>
          </a:ln>
        </p:spPr>
        <p:style>
          <a:lnRef idx="1">
            <a:schemeClr val="dk1"/>
          </a:lnRef>
          <a:fillRef idx="0">
            <a:schemeClr val="dk1"/>
          </a:fillRef>
          <a:effectRef idx="0">
            <a:schemeClr val="dk1"/>
          </a:effectRef>
          <a:fontRef idx="minor">
            <a:schemeClr val="tx1"/>
          </a:fontRef>
        </p:style>
      </p:cxnSp>
      <p:sp>
        <p:nvSpPr>
          <p:cNvPr id="50" name="TextBox 49">
            <a:extLst>
              <a:ext uri="{FF2B5EF4-FFF2-40B4-BE49-F238E27FC236}">
                <a16:creationId xmlns:a16="http://schemas.microsoft.com/office/drawing/2014/main" id="{3AB67BF3-F753-8226-562A-3606D2BBD47D}"/>
              </a:ext>
            </a:extLst>
          </p:cNvPr>
          <p:cNvSpPr txBox="1"/>
          <p:nvPr/>
        </p:nvSpPr>
        <p:spPr>
          <a:xfrm>
            <a:off x="3390963" y="4707322"/>
            <a:ext cx="2979924" cy="523220"/>
          </a:xfrm>
          <a:prstGeom prst="rect">
            <a:avLst/>
          </a:prstGeom>
          <a:noFill/>
        </p:spPr>
        <p:txBody>
          <a:bodyPr wrap="square" rtlCol="0">
            <a:spAutoFit/>
          </a:bodyPr>
          <a:lstStyle/>
          <a:p>
            <a:r>
              <a:rPr lang="en-US" sz="2800" dirty="0">
                <a:solidFill>
                  <a:schemeClr val="accent5">
                    <a:lumMod val="75000"/>
                  </a:schemeClr>
                </a:solidFill>
                <a:latin typeface="Berlin Sans FB Demi" panose="020E0802020502020306" pitchFamily="34" charset="0"/>
                <a:cs typeface="Dreaming Outloud Script Pro" panose="03050502040304050704" pitchFamily="66" charset="0"/>
              </a:rPr>
              <a:t>MY SQL</a:t>
            </a:r>
          </a:p>
        </p:txBody>
      </p:sp>
      <p:sp>
        <p:nvSpPr>
          <p:cNvPr id="51" name="TextBox 50">
            <a:extLst>
              <a:ext uri="{FF2B5EF4-FFF2-40B4-BE49-F238E27FC236}">
                <a16:creationId xmlns:a16="http://schemas.microsoft.com/office/drawing/2014/main" id="{519D0E50-BD8B-740D-D5CE-2C33D5063AA3}"/>
              </a:ext>
            </a:extLst>
          </p:cNvPr>
          <p:cNvSpPr txBox="1"/>
          <p:nvPr/>
        </p:nvSpPr>
        <p:spPr>
          <a:xfrm>
            <a:off x="1227945" y="4625290"/>
            <a:ext cx="2979924" cy="523220"/>
          </a:xfrm>
          <a:prstGeom prst="rect">
            <a:avLst/>
          </a:prstGeom>
          <a:noFill/>
        </p:spPr>
        <p:txBody>
          <a:bodyPr wrap="square" rtlCol="0">
            <a:spAutoFit/>
          </a:bodyPr>
          <a:lstStyle/>
          <a:p>
            <a:r>
              <a:rPr lang="en-US" sz="2800" dirty="0">
                <a:solidFill>
                  <a:schemeClr val="accent6">
                    <a:lumMod val="50000"/>
                  </a:schemeClr>
                </a:solidFill>
                <a:latin typeface="Berlin Sans FB Demi" panose="020E0802020502020306" pitchFamily="34" charset="0"/>
                <a:cs typeface="Dreaming Outloud Script Pro" panose="03050502040304050704" pitchFamily="66" charset="0"/>
              </a:rPr>
              <a:t>EXCEL</a:t>
            </a:r>
          </a:p>
        </p:txBody>
      </p:sp>
      <p:sp>
        <p:nvSpPr>
          <p:cNvPr id="52" name="TextBox 51">
            <a:extLst>
              <a:ext uri="{FF2B5EF4-FFF2-40B4-BE49-F238E27FC236}">
                <a16:creationId xmlns:a16="http://schemas.microsoft.com/office/drawing/2014/main" id="{B6C42803-C2FA-CC2A-8661-981A5096D7CC}"/>
              </a:ext>
            </a:extLst>
          </p:cNvPr>
          <p:cNvSpPr txBox="1"/>
          <p:nvPr/>
        </p:nvSpPr>
        <p:spPr>
          <a:xfrm>
            <a:off x="9216879" y="4826270"/>
            <a:ext cx="2979924" cy="523220"/>
          </a:xfrm>
          <a:prstGeom prst="rect">
            <a:avLst/>
          </a:prstGeom>
          <a:noFill/>
        </p:spPr>
        <p:txBody>
          <a:bodyPr wrap="square" rtlCol="0">
            <a:spAutoFit/>
          </a:bodyPr>
          <a:lstStyle/>
          <a:p>
            <a:r>
              <a:rPr lang="en-US" sz="2800" dirty="0">
                <a:solidFill>
                  <a:schemeClr val="accent2">
                    <a:lumMod val="75000"/>
                  </a:schemeClr>
                </a:solidFill>
                <a:latin typeface="Berlin Sans FB Demi" panose="020E0802020502020306" pitchFamily="34" charset="0"/>
                <a:cs typeface="Dreaming Outloud Script Pro" panose="03050502040304050704" pitchFamily="66" charset="0"/>
              </a:rPr>
              <a:t>Power bi</a:t>
            </a:r>
          </a:p>
        </p:txBody>
      </p:sp>
      <p:sp>
        <p:nvSpPr>
          <p:cNvPr id="53" name="TextBox 52">
            <a:extLst>
              <a:ext uri="{FF2B5EF4-FFF2-40B4-BE49-F238E27FC236}">
                <a16:creationId xmlns:a16="http://schemas.microsoft.com/office/drawing/2014/main" id="{D7EFBB91-5B12-5EF2-141F-E96876FDAC6B}"/>
              </a:ext>
            </a:extLst>
          </p:cNvPr>
          <p:cNvSpPr txBox="1"/>
          <p:nvPr/>
        </p:nvSpPr>
        <p:spPr>
          <a:xfrm>
            <a:off x="6016869" y="4925084"/>
            <a:ext cx="2979924" cy="523220"/>
          </a:xfrm>
          <a:prstGeom prst="rect">
            <a:avLst/>
          </a:prstGeom>
          <a:noFill/>
        </p:spPr>
        <p:txBody>
          <a:bodyPr wrap="square" rtlCol="0">
            <a:spAutoFit/>
          </a:bodyPr>
          <a:lstStyle/>
          <a:p>
            <a:r>
              <a:rPr lang="en-US" sz="2800" dirty="0">
                <a:solidFill>
                  <a:schemeClr val="accent1">
                    <a:lumMod val="50000"/>
                  </a:schemeClr>
                </a:solidFill>
                <a:latin typeface="Berlin Sans FB Demi" panose="020E0802020502020306" pitchFamily="34" charset="0"/>
                <a:cs typeface="Dreaming Outloud Script Pro" panose="03050502040304050704" pitchFamily="66" charset="0"/>
              </a:rPr>
              <a:t>python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6" name="Google Shape;146;p5"/>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47" name="Google Shape;147;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148" name="Google Shape;148;p5"/>
          <p:cNvSpPr txBox="1"/>
          <p:nvPr/>
        </p:nvSpPr>
        <p:spPr>
          <a:xfrm>
            <a:off x="323665" y="1347629"/>
            <a:ext cx="3111685" cy="365125"/>
          </a:xfrm>
          <a:prstGeom prst="rect">
            <a:avLst/>
          </a:prstGeom>
          <a:noFill/>
          <a:ln>
            <a:noFill/>
          </a:ln>
        </p:spPr>
        <p:txBody>
          <a:bodyPr spcFirstLastPara="1" wrap="square" lIns="91425" tIns="45700" rIns="91425" bIns="45700" anchor="t" anchorCtr="0">
            <a:normAutofit fontScale="97500"/>
          </a:bodyPr>
          <a:lstStyle/>
          <a:p>
            <a:pPr marL="0" marR="0" lvl="0" indent="0" algn="l" rtl="0">
              <a:lnSpc>
                <a:spcPct val="90000"/>
              </a:lnSpc>
              <a:spcBef>
                <a:spcPts val="0"/>
              </a:spcBef>
              <a:spcAft>
                <a:spcPts val="0"/>
              </a:spcAft>
              <a:buClr>
                <a:srgbClr val="FF0000"/>
              </a:buClr>
              <a:buSzPct val="100000"/>
              <a:buFont typeface="Arial"/>
              <a:buNone/>
            </a:pPr>
            <a:endParaRPr dirty="0"/>
          </a:p>
        </p:txBody>
      </p:sp>
      <p:pic>
        <p:nvPicPr>
          <p:cNvPr id="155" name="Google Shape;155;p5" title="download.png"/>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Google Shape;138;p4">
            <a:extLst>
              <a:ext uri="{FF2B5EF4-FFF2-40B4-BE49-F238E27FC236}">
                <a16:creationId xmlns:a16="http://schemas.microsoft.com/office/drawing/2014/main" id="{93BB6AE4-75EF-0B5F-E23D-6C6F614BAD74}"/>
              </a:ext>
            </a:extLst>
          </p:cNvPr>
          <p:cNvSpPr txBox="1"/>
          <p:nvPr/>
        </p:nvSpPr>
        <p:spPr>
          <a:xfrm>
            <a:off x="604977" y="1336471"/>
            <a:ext cx="105156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D0D0D"/>
              </a:buClr>
              <a:buSzPts val="2400"/>
              <a:buFont typeface="Arial"/>
              <a:buNone/>
            </a:pPr>
            <a:endParaRPr sz="6600" b="1" i="0" u="none" strike="noStrike" cap="none" dirty="0">
              <a:solidFill>
                <a:srgbClr val="0D0D0D"/>
              </a:solidFill>
              <a:latin typeface="Arial"/>
              <a:ea typeface="Arial"/>
              <a:cs typeface="Arial"/>
              <a:sym typeface="Arial"/>
            </a:endParaRPr>
          </a:p>
        </p:txBody>
      </p:sp>
      <p:sp>
        <p:nvSpPr>
          <p:cNvPr id="3" name="TextBox 2">
            <a:extLst>
              <a:ext uri="{FF2B5EF4-FFF2-40B4-BE49-F238E27FC236}">
                <a16:creationId xmlns:a16="http://schemas.microsoft.com/office/drawing/2014/main" id="{16F6FBFB-A79F-295B-CBE0-4BCDA143A909}"/>
              </a:ext>
            </a:extLst>
          </p:cNvPr>
          <p:cNvSpPr txBox="1"/>
          <p:nvPr/>
        </p:nvSpPr>
        <p:spPr>
          <a:xfrm>
            <a:off x="2472129" y="824409"/>
            <a:ext cx="3111684" cy="769441"/>
          </a:xfrm>
          <a:prstGeom prst="rect">
            <a:avLst/>
          </a:prstGeom>
          <a:noFill/>
        </p:spPr>
        <p:txBody>
          <a:bodyPr wrap="square" rtlCol="0">
            <a:spAutoFit/>
          </a:bodyPr>
          <a:lstStyle/>
          <a:p>
            <a:r>
              <a:rPr lang="en-US" sz="4400" dirty="0">
                <a:solidFill>
                  <a:schemeClr val="accent6">
                    <a:lumMod val="50000"/>
                  </a:schemeClr>
                </a:solidFill>
                <a:latin typeface="Berlin Sans FB Demi" panose="020E0802020502020306" pitchFamily="34" charset="0"/>
                <a:cs typeface="Dreaming Outloud Script Pro" panose="03050502040304050704" pitchFamily="66" charset="0"/>
              </a:rPr>
              <a:t>EXCEL :</a:t>
            </a:r>
          </a:p>
        </p:txBody>
      </p:sp>
      <p:pic>
        <p:nvPicPr>
          <p:cNvPr id="4" name="Picture 3" descr="A green square with a white x on it&#10;&#10;AI-generated content may be incorrect.">
            <a:extLst>
              <a:ext uri="{FF2B5EF4-FFF2-40B4-BE49-F238E27FC236}">
                <a16:creationId xmlns:a16="http://schemas.microsoft.com/office/drawing/2014/main" id="{D4C4ADF6-B6B2-C4F9-C4CA-B6860C105B1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732772" y="813251"/>
            <a:ext cx="739357" cy="694624"/>
          </a:xfrm>
          <a:prstGeom prst="rect">
            <a:avLst/>
          </a:prstGeom>
        </p:spPr>
      </p:pic>
      <p:sp>
        <p:nvSpPr>
          <p:cNvPr id="5" name="TextBox 4">
            <a:extLst>
              <a:ext uri="{FF2B5EF4-FFF2-40B4-BE49-F238E27FC236}">
                <a16:creationId xmlns:a16="http://schemas.microsoft.com/office/drawing/2014/main" id="{94669C9F-1FAF-0A63-43F0-1ECBBFA0D54C}"/>
              </a:ext>
            </a:extLst>
          </p:cNvPr>
          <p:cNvSpPr txBox="1"/>
          <p:nvPr/>
        </p:nvSpPr>
        <p:spPr>
          <a:xfrm>
            <a:off x="323665" y="1844302"/>
            <a:ext cx="5426439" cy="523220"/>
          </a:xfrm>
          <a:prstGeom prst="rect">
            <a:avLst/>
          </a:prstGeom>
          <a:noFill/>
        </p:spPr>
        <p:txBody>
          <a:bodyPr wrap="square" rtlCol="0">
            <a:spAutoFit/>
          </a:bodyPr>
          <a:lstStyle/>
          <a:p>
            <a:r>
              <a:rPr lang="en-US" sz="2800" b="1" dirty="0">
                <a:solidFill>
                  <a:schemeClr val="accent6">
                    <a:lumMod val="50000"/>
                  </a:schemeClr>
                </a:solidFill>
              </a:rPr>
              <a:t>Cleaning :</a:t>
            </a:r>
          </a:p>
        </p:txBody>
      </p:sp>
      <p:pic>
        <p:nvPicPr>
          <p:cNvPr id="11" name="Picture 10">
            <a:extLst>
              <a:ext uri="{FF2B5EF4-FFF2-40B4-BE49-F238E27FC236}">
                <a16:creationId xmlns:a16="http://schemas.microsoft.com/office/drawing/2014/main" id="{07C05FF3-C9BE-7F51-DD18-3912AA885020}"/>
              </a:ext>
            </a:extLst>
          </p:cNvPr>
          <p:cNvPicPr>
            <a:picLocks noChangeAspect="1"/>
          </p:cNvPicPr>
          <p:nvPr/>
        </p:nvPicPr>
        <p:blipFill>
          <a:blip r:embed="rId6"/>
          <a:stretch>
            <a:fillRect/>
          </a:stretch>
        </p:blipFill>
        <p:spPr>
          <a:xfrm>
            <a:off x="6276380" y="1519033"/>
            <a:ext cx="5591955" cy="4020111"/>
          </a:xfrm>
          <a:prstGeom prst="rect">
            <a:avLst/>
          </a:prstGeom>
        </p:spPr>
      </p:pic>
      <p:sp>
        <p:nvSpPr>
          <p:cNvPr id="12" name="TextBox 11">
            <a:extLst>
              <a:ext uri="{FF2B5EF4-FFF2-40B4-BE49-F238E27FC236}">
                <a16:creationId xmlns:a16="http://schemas.microsoft.com/office/drawing/2014/main" id="{CA2B7874-1CAE-109C-DB7E-A8CE09F0EBC8}"/>
              </a:ext>
            </a:extLst>
          </p:cNvPr>
          <p:cNvSpPr txBox="1"/>
          <p:nvPr/>
        </p:nvSpPr>
        <p:spPr>
          <a:xfrm>
            <a:off x="323665" y="2653259"/>
            <a:ext cx="5057804" cy="1600438"/>
          </a:xfrm>
          <a:prstGeom prst="rect">
            <a:avLst/>
          </a:prstGeom>
          <a:noFill/>
        </p:spPr>
        <p:txBody>
          <a:bodyPr wrap="square" rtlCol="0">
            <a:spAutoFit/>
          </a:bodyPr>
          <a:lstStyle/>
          <a:p>
            <a:r>
              <a:rPr lang="en-US" dirty="0"/>
              <a:t>The data was exceptionally clean, meaning it was free from common issues such as missing values, inconsistencies, or formatting errors that often require preprocessing. Additionally, there were no duplicate entries, which ensured the integrity and reliability of the dataset. When I utilized the pivot query to explore and summarize the data, I found that it was already well-structured and organized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7DE701F8-1339-9EE6-A5F5-3A67D238AFB0}"/>
            </a:ext>
          </a:extLst>
        </p:cNvPr>
        <p:cNvGrpSpPr/>
        <p:nvPr/>
      </p:nvGrpSpPr>
      <p:grpSpPr>
        <a:xfrm>
          <a:off x="0" y="0"/>
          <a:ext cx="0" cy="0"/>
          <a:chOff x="0" y="0"/>
          <a:chExt cx="0" cy="0"/>
        </a:xfrm>
      </p:grpSpPr>
      <p:sp>
        <p:nvSpPr>
          <p:cNvPr id="146" name="Google Shape;146;p5">
            <a:extLst>
              <a:ext uri="{FF2B5EF4-FFF2-40B4-BE49-F238E27FC236}">
                <a16:creationId xmlns:a16="http://schemas.microsoft.com/office/drawing/2014/main" id="{7DAC57DD-69C2-2C7F-F978-9AF0C416FBD4}"/>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47" name="Google Shape;147;p5">
            <a:extLst>
              <a:ext uri="{FF2B5EF4-FFF2-40B4-BE49-F238E27FC236}">
                <a16:creationId xmlns:a16="http://schemas.microsoft.com/office/drawing/2014/main" id="{C093F2E2-891B-4051-B3DF-13D8251B231F}"/>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148" name="Google Shape;148;p5">
            <a:extLst>
              <a:ext uri="{FF2B5EF4-FFF2-40B4-BE49-F238E27FC236}">
                <a16:creationId xmlns:a16="http://schemas.microsoft.com/office/drawing/2014/main" id="{12F680C8-7229-42E3-5820-46A1C782335F}"/>
              </a:ext>
            </a:extLst>
          </p:cNvPr>
          <p:cNvSpPr txBox="1"/>
          <p:nvPr/>
        </p:nvSpPr>
        <p:spPr>
          <a:xfrm>
            <a:off x="323665" y="1347629"/>
            <a:ext cx="3111685" cy="365125"/>
          </a:xfrm>
          <a:prstGeom prst="rect">
            <a:avLst/>
          </a:prstGeom>
          <a:noFill/>
          <a:ln>
            <a:noFill/>
          </a:ln>
        </p:spPr>
        <p:txBody>
          <a:bodyPr spcFirstLastPara="1" wrap="square" lIns="91425" tIns="45700" rIns="91425" bIns="45700" anchor="t" anchorCtr="0">
            <a:normAutofit fontScale="97500"/>
          </a:bodyPr>
          <a:lstStyle/>
          <a:p>
            <a:pPr marL="0" marR="0" lvl="0" indent="0" algn="l" rtl="0">
              <a:lnSpc>
                <a:spcPct val="90000"/>
              </a:lnSpc>
              <a:spcBef>
                <a:spcPts val="0"/>
              </a:spcBef>
              <a:spcAft>
                <a:spcPts val="0"/>
              </a:spcAft>
              <a:buClr>
                <a:srgbClr val="FF0000"/>
              </a:buClr>
              <a:buSzPct val="100000"/>
              <a:buFont typeface="Arial"/>
              <a:buNone/>
            </a:pPr>
            <a:endParaRPr dirty="0"/>
          </a:p>
        </p:txBody>
      </p:sp>
      <p:pic>
        <p:nvPicPr>
          <p:cNvPr id="155" name="Google Shape;155;p5" title="download.png">
            <a:extLst>
              <a:ext uri="{FF2B5EF4-FFF2-40B4-BE49-F238E27FC236}">
                <a16:creationId xmlns:a16="http://schemas.microsoft.com/office/drawing/2014/main" id="{A9933BC6-0A00-ABBE-950E-7B7C0877EA8B}"/>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Google Shape;138;p4">
            <a:extLst>
              <a:ext uri="{FF2B5EF4-FFF2-40B4-BE49-F238E27FC236}">
                <a16:creationId xmlns:a16="http://schemas.microsoft.com/office/drawing/2014/main" id="{B3054950-5FC2-E1D3-104C-17CB4B20BB78}"/>
              </a:ext>
            </a:extLst>
          </p:cNvPr>
          <p:cNvSpPr txBox="1"/>
          <p:nvPr/>
        </p:nvSpPr>
        <p:spPr>
          <a:xfrm>
            <a:off x="604977" y="1336471"/>
            <a:ext cx="105156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D0D0D"/>
              </a:buClr>
              <a:buSzPts val="2400"/>
              <a:buFont typeface="Arial"/>
              <a:buNone/>
            </a:pPr>
            <a:endParaRPr sz="6600" b="1" i="0" u="none" strike="noStrike" cap="none" dirty="0">
              <a:solidFill>
                <a:srgbClr val="0D0D0D"/>
              </a:solidFill>
              <a:latin typeface="Arial"/>
              <a:ea typeface="Arial"/>
              <a:cs typeface="Arial"/>
              <a:sym typeface="Arial"/>
            </a:endParaRPr>
          </a:p>
        </p:txBody>
      </p:sp>
      <p:sp>
        <p:nvSpPr>
          <p:cNvPr id="3" name="TextBox 2">
            <a:extLst>
              <a:ext uri="{FF2B5EF4-FFF2-40B4-BE49-F238E27FC236}">
                <a16:creationId xmlns:a16="http://schemas.microsoft.com/office/drawing/2014/main" id="{EEF52CC2-0FB2-694F-4FA8-1967AD5269B1}"/>
              </a:ext>
            </a:extLst>
          </p:cNvPr>
          <p:cNvSpPr txBox="1"/>
          <p:nvPr/>
        </p:nvSpPr>
        <p:spPr>
          <a:xfrm>
            <a:off x="2472129" y="824409"/>
            <a:ext cx="3111684" cy="769441"/>
          </a:xfrm>
          <a:prstGeom prst="rect">
            <a:avLst/>
          </a:prstGeom>
          <a:noFill/>
        </p:spPr>
        <p:txBody>
          <a:bodyPr wrap="square" rtlCol="0">
            <a:spAutoFit/>
          </a:bodyPr>
          <a:lstStyle/>
          <a:p>
            <a:r>
              <a:rPr lang="en-US" sz="4400" dirty="0">
                <a:solidFill>
                  <a:schemeClr val="accent6">
                    <a:lumMod val="50000"/>
                  </a:schemeClr>
                </a:solidFill>
                <a:latin typeface="Berlin Sans FB Demi" panose="020E0802020502020306" pitchFamily="34" charset="0"/>
                <a:cs typeface="Dreaming Outloud Script Pro" panose="03050502040304050704" pitchFamily="66" charset="0"/>
              </a:rPr>
              <a:t>EXCEL :</a:t>
            </a:r>
          </a:p>
        </p:txBody>
      </p:sp>
      <p:pic>
        <p:nvPicPr>
          <p:cNvPr id="4" name="Picture 3" descr="A green square with a white x on it&#10;&#10;AI-generated content may be incorrect.">
            <a:extLst>
              <a:ext uri="{FF2B5EF4-FFF2-40B4-BE49-F238E27FC236}">
                <a16:creationId xmlns:a16="http://schemas.microsoft.com/office/drawing/2014/main" id="{16C41225-1154-A57F-342F-EAE57C74CB3A}"/>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732772" y="813251"/>
            <a:ext cx="739357" cy="694624"/>
          </a:xfrm>
          <a:prstGeom prst="rect">
            <a:avLst/>
          </a:prstGeom>
        </p:spPr>
      </p:pic>
      <p:sp>
        <p:nvSpPr>
          <p:cNvPr id="7" name="TextBox 6">
            <a:extLst>
              <a:ext uri="{FF2B5EF4-FFF2-40B4-BE49-F238E27FC236}">
                <a16:creationId xmlns:a16="http://schemas.microsoft.com/office/drawing/2014/main" id="{D9CF7796-029F-35AC-32A2-03D02514EF56}"/>
              </a:ext>
            </a:extLst>
          </p:cNvPr>
          <p:cNvSpPr txBox="1"/>
          <p:nvPr/>
        </p:nvSpPr>
        <p:spPr>
          <a:xfrm>
            <a:off x="323665" y="1844302"/>
            <a:ext cx="5426439" cy="523220"/>
          </a:xfrm>
          <a:prstGeom prst="rect">
            <a:avLst/>
          </a:prstGeom>
          <a:noFill/>
        </p:spPr>
        <p:txBody>
          <a:bodyPr wrap="square" rtlCol="0">
            <a:spAutoFit/>
          </a:bodyPr>
          <a:lstStyle/>
          <a:p>
            <a:r>
              <a:rPr lang="en-US" sz="2800" b="1" dirty="0">
                <a:solidFill>
                  <a:schemeClr val="accent6">
                    <a:lumMod val="50000"/>
                  </a:schemeClr>
                </a:solidFill>
              </a:rPr>
              <a:t>Preprocessing :</a:t>
            </a:r>
          </a:p>
        </p:txBody>
      </p:sp>
      <p:pic>
        <p:nvPicPr>
          <p:cNvPr id="9" name="Picture 8">
            <a:extLst>
              <a:ext uri="{FF2B5EF4-FFF2-40B4-BE49-F238E27FC236}">
                <a16:creationId xmlns:a16="http://schemas.microsoft.com/office/drawing/2014/main" id="{38860688-8049-461F-7C3F-D1AA218493F5}"/>
              </a:ext>
            </a:extLst>
          </p:cNvPr>
          <p:cNvPicPr>
            <a:picLocks noChangeAspect="1"/>
          </p:cNvPicPr>
          <p:nvPr/>
        </p:nvPicPr>
        <p:blipFill>
          <a:blip r:embed="rId6"/>
          <a:stretch>
            <a:fillRect/>
          </a:stretch>
        </p:blipFill>
        <p:spPr>
          <a:xfrm>
            <a:off x="8230411" y="1507875"/>
            <a:ext cx="3503577" cy="2926076"/>
          </a:xfrm>
          <a:prstGeom prst="rect">
            <a:avLst/>
          </a:prstGeom>
        </p:spPr>
      </p:pic>
      <p:sp>
        <p:nvSpPr>
          <p:cNvPr id="10" name="TextBox 9">
            <a:extLst>
              <a:ext uri="{FF2B5EF4-FFF2-40B4-BE49-F238E27FC236}">
                <a16:creationId xmlns:a16="http://schemas.microsoft.com/office/drawing/2014/main" id="{3A53551E-CB15-AD52-C27F-83EA28DCD1E2}"/>
              </a:ext>
            </a:extLst>
          </p:cNvPr>
          <p:cNvSpPr txBox="1"/>
          <p:nvPr/>
        </p:nvSpPr>
        <p:spPr>
          <a:xfrm>
            <a:off x="458012" y="2474528"/>
            <a:ext cx="6680243" cy="3323987"/>
          </a:xfrm>
          <a:prstGeom prst="rect">
            <a:avLst/>
          </a:prstGeom>
          <a:noFill/>
        </p:spPr>
        <p:txBody>
          <a:bodyPr wrap="square" rtlCol="0">
            <a:spAutoFit/>
          </a:bodyPr>
          <a:lstStyle/>
          <a:p>
            <a:r>
              <a:rPr lang="en-US" dirty="0"/>
              <a:t>enhanced the dataset by adding two new columns to provide deeper insights:</a:t>
            </a:r>
          </a:p>
          <a:p>
            <a:endParaRPr lang="en-US" dirty="0"/>
          </a:p>
          <a:p>
            <a:r>
              <a:rPr lang="en-US" dirty="0"/>
              <a:t>1- Conversion Rate: </a:t>
            </a:r>
          </a:p>
          <a:p>
            <a:r>
              <a:rPr lang="en-US" dirty="0"/>
              <a:t>The formula used is =[@Conversions] /[@Clicks]</a:t>
            </a:r>
          </a:p>
          <a:p>
            <a:r>
              <a:rPr lang="en-US" dirty="0"/>
              <a:t>This allowed me to express the conversion efficiency as a percentage</a:t>
            </a:r>
          </a:p>
          <a:p>
            <a:r>
              <a:rPr lang="en-US" dirty="0"/>
              <a:t>2-Cost per Conversion: </a:t>
            </a:r>
          </a:p>
          <a:p>
            <a:r>
              <a:rPr lang="en-US" dirty="0"/>
              <a:t>The formula for this metric is =[@Budget] / [@Conversions]</a:t>
            </a:r>
          </a:p>
          <a:p>
            <a:r>
              <a:rPr lang="en-US" dirty="0"/>
              <a:t>] This metric helped in assessing the financial performance of the conversion process</a:t>
            </a:r>
          </a:p>
          <a:p>
            <a:endParaRPr lang="en-US" dirty="0"/>
          </a:p>
          <a:p>
            <a:r>
              <a:rPr lang="en-US" dirty="0"/>
              <a:t>.Additionally, I refined the formatting of the dataset’s columns to improve clarity. For example, I formatted the Revenue column to include a dollar sign (e.g., $1,234.56) for clear financial representation. The Conversion Rate column was formatted to display as a percentage (e.g., 25.00%) to align with standard reporting practices. </a:t>
            </a:r>
          </a:p>
        </p:txBody>
      </p:sp>
    </p:spTree>
    <p:extLst>
      <p:ext uri="{BB962C8B-B14F-4D97-AF65-F5344CB8AC3E}">
        <p14:creationId xmlns:p14="http://schemas.microsoft.com/office/powerpoint/2010/main" val="4054511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2434EF1A-191D-EE88-C795-19C23842772D}"/>
            </a:ext>
          </a:extLst>
        </p:cNvPr>
        <p:cNvGrpSpPr/>
        <p:nvPr/>
      </p:nvGrpSpPr>
      <p:grpSpPr>
        <a:xfrm>
          <a:off x="0" y="0"/>
          <a:ext cx="0" cy="0"/>
          <a:chOff x="0" y="0"/>
          <a:chExt cx="0" cy="0"/>
        </a:xfrm>
      </p:grpSpPr>
      <p:sp>
        <p:nvSpPr>
          <p:cNvPr id="146" name="Google Shape;146;p5">
            <a:extLst>
              <a:ext uri="{FF2B5EF4-FFF2-40B4-BE49-F238E27FC236}">
                <a16:creationId xmlns:a16="http://schemas.microsoft.com/office/drawing/2014/main" id="{4BB257AD-C8C1-C85A-EA40-F18CBF80E798}"/>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47" name="Google Shape;147;p5">
            <a:extLst>
              <a:ext uri="{FF2B5EF4-FFF2-40B4-BE49-F238E27FC236}">
                <a16:creationId xmlns:a16="http://schemas.microsoft.com/office/drawing/2014/main" id="{522A1DA9-7D0F-E1A7-DF85-0B82FE28A17D}"/>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148" name="Google Shape;148;p5">
            <a:extLst>
              <a:ext uri="{FF2B5EF4-FFF2-40B4-BE49-F238E27FC236}">
                <a16:creationId xmlns:a16="http://schemas.microsoft.com/office/drawing/2014/main" id="{C0FCF8E2-EE24-695F-BBCB-8411EF8A8F02}"/>
              </a:ext>
            </a:extLst>
          </p:cNvPr>
          <p:cNvSpPr txBox="1"/>
          <p:nvPr/>
        </p:nvSpPr>
        <p:spPr>
          <a:xfrm>
            <a:off x="323665" y="1347629"/>
            <a:ext cx="3111685" cy="365125"/>
          </a:xfrm>
          <a:prstGeom prst="rect">
            <a:avLst/>
          </a:prstGeom>
          <a:noFill/>
          <a:ln>
            <a:noFill/>
          </a:ln>
        </p:spPr>
        <p:txBody>
          <a:bodyPr spcFirstLastPara="1" wrap="square" lIns="91425" tIns="45700" rIns="91425" bIns="45700" anchor="t" anchorCtr="0">
            <a:normAutofit fontScale="97500"/>
          </a:bodyPr>
          <a:lstStyle/>
          <a:p>
            <a:pPr marL="0" marR="0" lvl="0" indent="0" algn="l" rtl="0">
              <a:lnSpc>
                <a:spcPct val="90000"/>
              </a:lnSpc>
              <a:spcBef>
                <a:spcPts val="0"/>
              </a:spcBef>
              <a:spcAft>
                <a:spcPts val="0"/>
              </a:spcAft>
              <a:buClr>
                <a:srgbClr val="FF0000"/>
              </a:buClr>
              <a:buSzPct val="100000"/>
              <a:buFont typeface="Arial"/>
              <a:buNone/>
            </a:pPr>
            <a:endParaRPr dirty="0"/>
          </a:p>
        </p:txBody>
      </p:sp>
      <p:pic>
        <p:nvPicPr>
          <p:cNvPr id="155" name="Google Shape;155;p5" title="download.png">
            <a:extLst>
              <a:ext uri="{FF2B5EF4-FFF2-40B4-BE49-F238E27FC236}">
                <a16:creationId xmlns:a16="http://schemas.microsoft.com/office/drawing/2014/main" id="{77EA228E-5BE2-57BF-BA0E-77DB0704490A}"/>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Google Shape;138;p4">
            <a:extLst>
              <a:ext uri="{FF2B5EF4-FFF2-40B4-BE49-F238E27FC236}">
                <a16:creationId xmlns:a16="http://schemas.microsoft.com/office/drawing/2014/main" id="{F22151E5-9341-6B97-D1FC-675440FC9568}"/>
              </a:ext>
            </a:extLst>
          </p:cNvPr>
          <p:cNvSpPr txBox="1"/>
          <p:nvPr/>
        </p:nvSpPr>
        <p:spPr>
          <a:xfrm>
            <a:off x="604977" y="1336471"/>
            <a:ext cx="105156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D0D0D"/>
              </a:buClr>
              <a:buSzPts val="2400"/>
              <a:buFont typeface="Arial"/>
              <a:buNone/>
            </a:pPr>
            <a:endParaRPr sz="6600" b="1" i="0" u="none" strike="noStrike" cap="none" dirty="0">
              <a:solidFill>
                <a:srgbClr val="0D0D0D"/>
              </a:solidFill>
              <a:latin typeface="Arial"/>
              <a:ea typeface="Arial"/>
              <a:cs typeface="Arial"/>
              <a:sym typeface="Arial"/>
            </a:endParaRPr>
          </a:p>
        </p:txBody>
      </p:sp>
      <p:sp>
        <p:nvSpPr>
          <p:cNvPr id="3" name="TextBox 2">
            <a:extLst>
              <a:ext uri="{FF2B5EF4-FFF2-40B4-BE49-F238E27FC236}">
                <a16:creationId xmlns:a16="http://schemas.microsoft.com/office/drawing/2014/main" id="{FE890D8C-1713-8D5A-E856-29454A697D24}"/>
              </a:ext>
            </a:extLst>
          </p:cNvPr>
          <p:cNvSpPr txBox="1"/>
          <p:nvPr/>
        </p:nvSpPr>
        <p:spPr>
          <a:xfrm>
            <a:off x="2472129" y="824409"/>
            <a:ext cx="3111684" cy="769441"/>
          </a:xfrm>
          <a:prstGeom prst="rect">
            <a:avLst/>
          </a:prstGeom>
          <a:noFill/>
        </p:spPr>
        <p:txBody>
          <a:bodyPr wrap="square" rtlCol="0">
            <a:spAutoFit/>
          </a:bodyPr>
          <a:lstStyle/>
          <a:p>
            <a:r>
              <a:rPr lang="en-US" sz="4400" dirty="0">
                <a:solidFill>
                  <a:schemeClr val="accent6">
                    <a:lumMod val="50000"/>
                  </a:schemeClr>
                </a:solidFill>
                <a:latin typeface="Berlin Sans FB Demi" panose="020E0802020502020306" pitchFamily="34" charset="0"/>
                <a:cs typeface="Dreaming Outloud Script Pro" panose="03050502040304050704" pitchFamily="66" charset="0"/>
              </a:rPr>
              <a:t>EXCEL :</a:t>
            </a:r>
          </a:p>
        </p:txBody>
      </p:sp>
      <p:pic>
        <p:nvPicPr>
          <p:cNvPr id="4" name="Picture 3" descr="A green square with a white x on it&#10;&#10;AI-generated content may be incorrect.">
            <a:extLst>
              <a:ext uri="{FF2B5EF4-FFF2-40B4-BE49-F238E27FC236}">
                <a16:creationId xmlns:a16="http://schemas.microsoft.com/office/drawing/2014/main" id="{FC463B99-4725-7547-33C4-F564B2FDD5BA}"/>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732772" y="813251"/>
            <a:ext cx="739357" cy="694624"/>
          </a:xfrm>
          <a:prstGeom prst="rect">
            <a:avLst/>
          </a:prstGeom>
        </p:spPr>
      </p:pic>
      <p:sp>
        <p:nvSpPr>
          <p:cNvPr id="5" name="TextBox 4">
            <a:extLst>
              <a:ext uri="{FF2B5EF4-FFF2-40B4-BE49-F238E27FC236}">
                <a16:creationId xmlns:a16="http://schemas.microsoft.com/office/drawing/2014/main" id="{0286A5AE-0A78-C96A-14D9-6BA187CF0327}"/>
              </a:ext>
            </a:extLst>
          </p:cNvPr>
          <p:cNvSpPr txBox="1"/>
          <p:nvPr/>
        </p:nvSpPr>
        <p:spPr>
          <a:xfrm>
            <a:off x="436338" y="1844302"/>
            <a:ext cx="5426439" cy="523220"/>
          </a:xfrm>
          <a:prstGeom prst="rect">
            <a:avLst/>
          </a:prstGeom>
          <a:noFill/>
        </p:spPr>
        <p:txBody>
          <a:bodyPr wrap="square" rtlCol="0">
            <a:spAutoFit/>
          </a:bodyPr>
          <a:lstStyle/>
          <a:p>
            <a:r>
              <a:rPr lang="en-US" sz="2800" b="1" dirty="0">
                <a:solidFill>
                  <a:schemeClr val="accent6">
                    <a:lumMod val="50000"/>
                  </a:schemeClr>
                </a:solidFill>
              </a:rPr>
              <a:t>Analysis :</a:t>
            </a:r>
          </a:p>
        </p:txBody>
      </p:sp>
      <p:pic>
        <p:nvPicPr>
          <p:cNvPr id="9" name="Picture 8">
            <a:extLst>
              <a:ext uri="{FF2B5EF4-FFF2-40B4-BE49-F238E27FC236}">
                <a16:creationId xmlns:a16="http://schemas.microsoft.com/office/drawing/2014/main" id="{F157F9B3-4C7B-A2DF-BAD3-30D0327A34D5}"/>
              </a:ext>
            </a:extLst>
          </p:cNvPr>
          <p:cNvPicPr>
            <a:picLocks noChangeAspect="1"/>
          </p:cNvPicPr>
          <p:nvPr/>
        </p:nvPicPr>
        <p:blipFill>
          <a:blip r:embed="rId6"/>
          <a:stretch>
            <a:fillRect/>
          </a:stretch>
        </p:blipFill>
        <p:spPr>
          <a:xfrm>
            <a:off x="6621605" y="1560934"/>
            <a:ext cx="5299824" cy="2165841"/>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AFF930F8-2CD7-B65F-A775-E78E40CDAC01}"/>
              </a:ext>
            </a:extLst>
          </p:cNvPr>
          <p:cNvPicPr>
            <a:picLocks noChangeAspect="1"/>
          </p:cNvPicPr>
          <p:nvPr/>
        </p:nvPicPr>
        <p:blipFill>
          <a:blip r:embed="rId7"/>
          <a:stretch>
            <a:fillRect/>
          </a:stretch>
        </p:blipFill>
        <p:spPr>
          <a:xfrm>
            <a:off x="604977" y="3726775"/>
            <a:ext cx="5299824" cy="2354870"/>
          </a:xfrm>
          <a:prstGeom prst="rect">
            <a:avLst/>
          </a:prstGeom>
        </p:spPr>
      </p:pic>
      <p:sp>
        <p:nvSpPr>
          <p:cNvPr id="16" name="TextBox 15">
            <a:extLst>
              <a:ext uri="{FF2B5EF4-FFF2-40B4-BE49-F238E27FC236}">
                <a16:creationId xmlns:a16="http://schemas.microsoft.com/office/drawing/2014/main" id="{1A504CBA-6B5A-58E0-1F60-F49838FD62C0}"/>
              </a:ext>
            </a:extLst>
          </p:cNvPr>
          <p:cNvSpPr txBox="1"/>
          <p:nvPr/>
        </p:nvSpPr>
        <p:spPr>
          <a:xfrm>
            <a:off x="2419416" y="1470751"/>
            <a:ext cx="4107452" cy="2031325"/>
          </a:xfrm>
          <a:prstGeom prst="rect">
            <a:avLst/>
          </a:prstGeom>
          <a:noFill/>
        </p:spPr>
        <p:txBody>
          <a:bodyPr wrap="square" rtlCol="0">
            <a:spAutoFit/>
          </a:bodyPr>
          <a:lstStyle/>
          <a:p>
            <a:endParaRPr lang="en-US" dirty="0"/>
          </a:p>
          <a:p>
            <a:r>
              <a:rPr lang="en-US" dirty="0"/>
              <a:t>Revenue, Budget, ROI by Subscription tier: Pivot table showing Profit, Cost, and ROI per subscription, visualized with a Combo Chart (columns for Profit/Cost, line for ROI).</a:t>
            </a:r>
          </a:p>
          <a:p>
            <a:endParaRPr lang="en-US" dirty="0"/>
          </a:p>
          <a:p>
            <a:r>
              <a:rPr lang="en-US" dirty="0"/>
              <a:t>Clicks and Conversions by common Keywords: Pivot table for Clicks and Conversions of the most common keywords, shown in a Column Chart.</a:t>
            </a:r>
          </a:p>
        </p:txBody>
      </p:sp>
      <p:sp>
        <p:nvSpPr>
          <p:cNvPr id="17" name="TextBox 16">
            <a:extLst>
              <a:ext uri="{FF2B5EF4-FFF2-40B4-BE49-F238E27FC236}">
                <a16:creationId xmlns:a16="http://schemas.microsoft.com/office/drawing/2014/main" id="{F8A3066F-A6F0-64E0-EFE5-532951790FE1}"/>
              </a:ext>
            </a:extLst>
          </p:cNvPr>
          <p:cNvSpPr txBox="1"/>
          <p:nvPr/>
        </p:nvSpPr>
        <p:spPr>
          <a:xfrm>
            <a:off x="6355830" y="4349065"/>
            <a:ext cx="4997970" cy="1384995"/>
          </a:xfrm>
          <a:prstGeom prst="rect">
            <a:avLst/>
          </a:prstGeom>
          <a:noFill/>
        </p:spPr>
        <p:txBody>
          <a:bodyPr wrap="square" rtlCol="0">
            <a:spAutoFit/>
          </a:bodyPr>
          <a:lstStyle/>
          <a:p>
            <a:r>
              <a:rPr lang="en-US" dirty="0"/>
              <a:t>Top 3 Campaigns by Profit and ROI: Pivot table for the top 3 campaigns by Profit and ROI, visualized with a Donut Chart.</a:t>
            </a:r>
          </a:p>
          <a:p>
            <a:endParaRPr lang="en-US" dirty="0"/>
          </a:p>
          <a:p>
            <a:r>
              <a:rPr lang="en-US" dirty="0"/>
              <a:t> Satisfaction Refund by Subscription: Pivot table for Satisfaction Refund per subscription, displayed in a Horizontal Bar Chart.</a:t>
            </a:r>
          </a:p>
        </p:txBody>
      </p:sp>
    </p:spTree>
    <p:extLst>
      <p:ext uri="{BB962C8B-B14F-4D97-AF65-F5344CB8AC3E}">
        <p14:creationId xmlns:p14="http://schemas.microsoft.com/office/powerpoint/2010/main" val="3908935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4E2F5657-1BDF-8C3A-12D0-1AE6CDFD7544}"/>
            </a:ext>
          </a:extLst>
        </p:cNvPr>
        <p:cNvGrpSpPr/>
        <p:nvPr/>
      </p:nvGrpSpPr>
      <p:grpSpPr>
        <a:xfrm>
          <a:off x="0" y="0"/>
          <a:ext cx="0" cy="0"/>
          <a:chOff x="0" y="0"/>
          <a:chExt cx="0" cy="0"/>
        </a:xfrm>
      </p:grpSpPr>
      <p:sp>
        <p:nvSpPr>
          <p:cNvPr id="146" name="Google Shape;146;p5">
            <a:extLst>
              <a:ext uri="{FF2B5EF4-FFF2-40B4-BE49-F238E27FC236}">
                <a16:creationId xmlns:a16="http://schemas.microsoft.com/office/drawing/2014/main" id="{241C31A5-2A8F-0CF2-9ADC-9D7188644002}"/>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47" name="Google Shape;147;p5">
            <a:extLst>
              <a:ext uri="{FF2B5EF4-FFF2-40B4-BE49-F238E27FC236}">
                <a16:creationId xmlns:a16="http://schemas.microsoft.com/office/drawing/2014/main" id="{CCBBA5B3-433C-3EB7-0CC8-EF85C3E7027C}"/>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148" name="Google Shape;148;p5">
            <a:extLst>
              <a:ext uri="{FF2B5EF4-FFF2-40B4-BE49-F238E27FC236}">
                <a16:creationId xmlns:a16="http://schemas.microsoft.com/office/drawing/2014/main" id="{C0CA4DF4-A3F3-3318-052B-3FAA3442A558}"/>
              </a:ext>
            </a:extLst>
          </p:cNvPr>
          <p:cNvSpPr txBox="1"/>
          <p:nvPr/>
        </p:nvSpPr>
        <p:spPr>
          <a:xfrm>
            <a:off x="323665" y="1347629"/>
            <a:ext cx="3111685" cy="365125"/>
          </a:xfrm>
          <a:prstGeom prst="rect">
            <a:avLst/>
          </a:prstGeom>
          <a:noFill/>
          <a:ln>
            <a:noFill/>
          </a:ln>
        </p:spPr>
        <p:txBody>
          <a:bodyPr spcFirstLastPara="1" wrap="square" lIns="91425" tIns="45700" rIns="91425" bIns="45700" anchor="t" anchorCtr="0">
            <a:normAutofit fontScale="97500"/>
          </a:bodyPr>
          <a:lstStyle/>
          <a:p>
            <a:pPr marL="0" marR="0" lvl="0" indent="0" algn="l" rtl="0">
              <a:lnSpc>
                <a:spcPct val="90000"/>
              </a:lnSpc>
              <a:spcBef>
                <a:spcPts val="0"/>
              </a:spcBef>
              <a:spcAft>
                <a:spcPts val="0"/>
              </a:spcAft>
              <a:buClr>
                <a:srgbClr val="FF0000"/>
              </a:buClr>
              <a:buSzPct val="100000"/>
              <a:buFont typeface="Arial"/>
              <a:buNone/>
            </a:pPr>
            <a:endParaRPr dirty="0"/>
          </a:p>
        </p:txBody>
      </p:sp>
      <p:pic>
        <p:nvPicPr>
          <p:cNvPr id="155" name="Google Shape;155;p5" title="download.png">
            <a:extLst>
              <a:ext uri="{FF2B5EF4-FFF2-40B4-BE49-F238E27FC236}">
                <a16:creationId xmlns:a16="http://schemas.microsoft.com/office/drawing/2014/main" id="{8516D2B3-AFA5-4E93-94B4-3C625F0A9CF4}"/>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Google Shape;138;p4">
            <a:extLst>
              <a:ext uri="{FF2B5EF4-FFF2-40B4-BE49-F238E27FC236}">
                <a16:creationId xmlns:a16="http://schemas.microsoft.com/office/drawing/2014/main" id="{435C1FAB-FF26-9532-7E61-F54A38FD7B21}"/>
              </a:ext>
            </a:extLst>
          </p:cNvPr>
          <p:cNvSpPr txBox="1"/>
          <p:nvPr/>
        </p:nvSpPr>
        <p:spPr>
          <a:xfrm>
            <a:off x="604977" y="1336471"/>
            <a:ext cx="105156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D0D0D"/>
              </a:buClr>
              <a:buSzPts val="2400"/>
              <a:buFont typeface="Arial"/>
              <a:buNone/>
            </a:pPr>
            <a:endParaRPr sz="6600" b="1" i="0" u="none" strike="noStrike" cap="none" dirty="0">
              <a:solidFill>
                <a:srgbClr val="0D0D0D"/>
              </a:solidFill>
              <a:latin typeface="Arial"/>
              <a:ea typeface="Arial"/>
              <a:cs typeface="Arial"/>
              <a:sym typeface="Arial"/>
            </a:endParaRPr>
          </a:p>
        </p:txBody>
      </p:sp>
      <p:sp>
        <p:nvSpPr>
          <p:cNvPr id="3" name="TextBox 2">
            <a:extLst>
              <a:ext uri="{FF2B5EF4-FFF2-40B4-BE49-F238E27FC236}">
                <a16:creationId xmlns:a16="http://schemas.microsoft.com/office/drawing/2014/main" id="{65099B3E-1DC4-8A87-17E6-0E7ADDBE8584}"/>
              </a:ext>
            </a:extLst>
          </p:cNvPr>
          <p:cNvSpPr txBox="1"/>
          <p:nvPr/>
        </p:nvSpPr>
        <p:spPr>
          <a:xfrm>
            <a:off x="2472129" y="824409"/>
            <a:ext cx="3111684" cy="769441"/>
          </a:xfrm>
          <a:prstGeom prst="rect">
            <a:avLst/>
          </a:prstGeom>
          <a:noFill/>
        </p:spPr>
        <p:txBody>
          <a:bodyPr wrap="square" rtlCol="0">
            <a:spAutoFit/>
          </a:bodyPr>
          <a:lstStyle/>
          <a:p>
            <a:r>
              <a:rPr lang="en-US" sz="4400" dirty="0">
                <a:solidFill>
                  <a:schemeClr val="accent6">
                    <a:lumMod val="50000"/>
                  </a:schemeClr>
                </a:solidFill>
                <a:latin typeface="Berlin Sans FB Demi" panose="020E0802020502020306" pitchFamily="34" charset="0"/>
                <a:cs typeface="Dreaming Outloud Script Pro" panose="03050502040304050704" pitchFamily="66" charset="0"/>
              </a:rPr>
              <a:t>EXCEL :</a:t>
            </a:r>
          </a:p>
        </p:txBody>
      </p:sp>
      <p:pic>
        <p:nvPicPr>
          <p:cNvPr id="4" name="Picture 3" descr="A green square with a white x on it&#10;&#10;AI-generated content may be incorrect.">
            <a:extLst>
              <a:ext uri="{FF2B5EF4-FFF2-40B4-BE49-F238E27FC236}">
                <a16:creationId xmlns:a16="http://schemas.microsoft.com/office/drawing/2014/main" id="{71FE5FDB-C704-670F-0879-45A923D92542}"/>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732772" y="813251"/>
            <a:ext cx="739357" cy="694624"/>
          </a:xfrm>
          <a:prstGeom prst="rect">
            <a:avLst/>
          </a:prstGeom>
        </p:spPr>
      </p:pic>
      <p:sp>
        <p:nvSpPr>
          <p:cNvPr id="5" name="TextBox 4">
            <a:extLst>
              <a:ext uri="{FF2B5EF4-FFF2-40B4-BE49-F238E27FC236}">
                <a16:creationId xmlns:a16="http://schemas.microsoft.com/office/drawing/2014/main" id="{2B9220C3-8EB4-7960-E0BB-B4DBECD527E1}"/>
              </a:ext>
            </a:extLst>
          </p:cNvPr>
          <p:cNvSpPr txBox="1"/>
          <p:nvPr/>
        </p:nvSpPr>
        <p:spPr>
          <a:xfrm>
            <a:off x="436338" y="1844302"/>
            <a:ext cx="5426439" cy="523220"/>
          </a:xfrm>
          <a:prstGeom prst="rect">
            <a:avLst/>
          </a:prstGeom>
          <a:noFill/>
        </p:spPr>
        <p:txBody>
          <a:bodyPr wrap="square" rtlCol="0">
            <a:spAutoFit/>
          </a:bodyPr>
          <a:lstStyle/>
          <a:p>
            <a:r>
              <a:rPr lang="en-US" sz="2800" b="1" dirty="0">
                <a:solidFill>
                  <a:schemeClr val="accent6">
                    <a:lumMod val="50000"/>
                  </a:schemeClr>
                </a:solidFill>
              </a:rPr>
              <a:t>Analysis :</a:t>
            </a:r>
          </a:p>
        </p:txBody>
      </p:sp>
      <p:pic>
        <p:nvPicPr>
          <p:cNvPr id="7" name="Picture 6" descr="A screenshot of a computer&#10;&#10;AI-generated content may be incorrect.">
            <a:extLst>
              <a:ext uri="{FF2B5EF4-FFF2-40B4-BE49-F238E27FC236}">
                <a16:creationId xmlns:a16="http://schemas.microsoft.com/office/drawing/2014/main" id="{784F4D64-2E40-0764-B629-5BB4FA9FA423}"/>
              </a:ext>
            </a:extLst>
          </p:cNvPr>
          <p:cNvPicPr>
            <a:picLocks noChangeAspect="1"/>
          </p:cNvPicPr>
          <p:nvPr/>
        </p:nvPicPr>
        <p:blipFill>
          <a:blip r:embed="rId6"/>
          <a:stretch>
            <a:fillRect/>
          </a:stretch>
        </p:blipFill>
        <p:spPr>
          <a:xfrm>
            <a:off x="6151929" y="1485053"/>
            <a:ext cx="5716406" cy="2543919"/>
          </a:xfrm>
          <a:prstGeom prst="rect">
            <a:avLst/>
          </a:prstGeom>
        </p:spPr>
      </p:pic>
      <p:pic>
        <p:nvPicPr>
          <p:cNvPr id="9" name="Picture 8" descr="A screenshot of a graph&#10;&#10;AI-generated content may be incorrect.">
            <a:extLst>
              <a:ext uri="{FF2B5EF4-FFF2-40B4-BE49-F238E27FC236}">
                <a16:creationId xmlns:a16="http://schemas.microsoft.com/office/drawing/2014/main" id="{28E742DF-E70B-CC45-84B3-958B5BE4779B}"/>
              </a:ext>
            </a:extLst>
          </p:cNvPr>
          <p:cNvPicPr>
            <a:picLocks noChangeAspect="1"/>
          </p:cNvPicPr>
          <p:nvPr/>
        </p:nvPicPr>
        <p:blipFill>
          <a:blip r:embed="rId7"/>
          <a:stretch>
            <a:fillRect/>
          </a:stretch>
        </p:blipFill>
        <p:spPr>
          <a:xfrm>
            <a:off x="436337" y="3399191"/>
            <a:ext cx="4405485" cy="2712106"/>
          </a:xfrm>
          <a:prstGeom prst="rect">
            <a:avLst/>
          </a:prstGeom>
        </p:spPr>
      </p:pic>
      <p:sp>
        <p:nvSpPr>
          <p:cNvPr id="10" name="TextBox 9">
            <a:extLst>
              <a:ext uri="{FF2B5EF4-FFF2-40B4-BE49-F238E27FC236}">
                <a16:creationId xmlns:a16="http://schemas.microsoft.com/office/drawing/2014/main" id="{B76EDE9E-4F57-25AC-53FB-91BF5FBB4EFA}"/>
              </a:ext>
            </a:extLst>
          </p:cNvPr>
          <p:cNvSpPr txBox="1"/>
          <p:nvPr/>
        </p:nvSpPr>
        <p:spPr>
          <a:xfrm>
            <a:off x="2264809" y="1754294"/>
            <a:ext cx="3686616" cy="1600438"/>
          </a:xfrm>
          <a:prstGeom prst="rect">
            <a:avLst/>
          </a:prstGeom>
          <a:noFill/>
        </p:spPr>
        <p:txBody>
          <a:bodyPr wrap="square" rtlCol="0">
            <a:spAutoFit/>
          </a:bodyPr>
          <a:lstStyle/>
          <a:p>
            <a:r>
              <a:rPr lang="en-US" dirty="0"/>
              <a:t>Top 5 Discounts by Profit and units : Pivot table for the top 5 discounts by Profit and Sales, shown in a Line</a:t>
            </a:r>
          </a:p>
          <a:p>
            <a:endParaRPr lang="en-US" dirty="0"/>
          </a:p>
          <a:p>
            <a:r>
              <a:rPr lang="en-US" dirty="0"/>
              <a:t>Top 3 Bundles/Products by Profit: Pivot table for the top 3 bundles/products by Profit, visualized in a Column Chart.</a:t>
            </a:r>
          </a:p>
        </p:txBody>
      </p:sp>
      <p:sp>
        <p:nvSpPr>
          <p:cNvPr id="11" name="TextBox 10">
            <a:extLst>
              <a:ext uri="{FF2B5EF4-FFF2-40B4-BE49-F238E27FC236}">
                <a16:creationId xmlns:a16="http://schemas.microsoft.com/office/drawing/2014/main" id="{A2835B65-7E3D-7FC4-3238-CEFAF354615F}"/>
              </a:ext>
            </a:extLst>
          </p:cNvPr>
          <p:cNvSpPr txBox="1"/>
          <p:nvPr/>
        </p:nvSpPr>
        <p:spPr>
          <a:xfrm>
            <a:off x="5527597" y="4589304"/>
            <a:ext cx="4114823" cy="738664"/>
          </a:xfrm>
          <a:prstGeom prst="rect">
            <a:avLst/>
          </a:prstGeom>
          <a:noFill/>
        </p:spPr>
        <p:txBody>
          <a:bodyPr wrap="square" rtlCol="0">
            <a:spAutoFit/>
          </a:bodyPr>
          <a:lstStyle/>
          <a:p>
            <a:r>
              <a:rPr lang="en-US" dirty="0"/>
              <a:t>Top 3 Bundle Prices by Clicks and Conversions: Pivot table for the top 3 bundle prices by Clicks and Conversions, displayed in a Line chart</a:t>
            </a:r>
          </a:p>
        </p:txBody>
      </p:sp>
    </p:spTree>
    <p:extLst>
      <p:ext uri="{BB962C8B-B14F-4D97-AF65-F5344CB8AC3E}">
        <p14:creationId xmlns:p14="http://schemas.microsoft.com/office/powerpoint/2010/main" val="2098795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C5486153-36E5-C025-39B0-074AD88921FA}"/>
            </a:ext>
          </a:extLst>
        </p:cNvPr>
        <p:cNvGrpSpPr/>
        <p:nvPr/>
      </p:nvGrpSpPr>
      <p:grpSpPr>
        <a:xfrm>
          <a:off x="0" y="0"/>
          <a:ext cx="0" cy="0"/>
          <a:chOff x="0" y="0"/>
          <a:chExt cx="0" cy="0"/>
        </a:xfrm>
      </p:grpSpPr>
      <p:sp>
        <p:nvSpPr>
          <p:cNvPr id="146" name="Google Shape;146;p5">
            <a:extLst>
              <a:ext uri="{FF2B5EF4-FFF2-40B4-BE49-F238E27FC236}">
                <a16:creationId xmlns:a16="http://schemas.microsoft.com/office/drawing/2014/main" id="{F8CE0F1B-6B71-66EE-8E70-C495DA19E86E}"/>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47" name="Google Shape;147;p5">
            <a:extLst>
              <a:ext uri="{FF2B5EF4-FFF2-40B4-BE49-F238E27FC236}">
                <a16:creationId xmlns:a16="http://schemas.microsoft.com/office/drawing/2014/main" id="{D488F515-3561-D44F-D388-7F8A31B12009}"/>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148" name="Google Shape;148;p5">
            <a:extLst>
              <a:ext uri="{FF2B5EF4-FFF2-40B4-BE49-F238E27FC236}">
                <a16:creationId xmlns:a16="http://schemas.microsoft.com/office/drawing/2014/main" id="{A5763F27-F001-4E1F-EDB1-23D60D37EA81}"/>
              </a:ext>
            </a:extLst>
          </p:cNvPr>
          <p:cNvSpPr txBox="1"/>
          <p:nvPr/>
        </p:nvSpPr>
        <p:spPr>
          <a:xfrm>
            <a:off x="323665" y="1347629"/>
            <a:ext cx="3111685" cy="365125"/>
          </a:xfrm>
          <a:prstGeom prst="rect">
            <a:avLst/>
          </a:prstGeom>
          <a:noFill/>
          <a:ln>
            <a:noFill/>
          </a:ln>
        </p:spPr>
        <p:txBody>
          <a:bodyPr spcFirstLastPara="1" wrap="square" lIns="91425" tIns="45700" rIns="91425" bIns="45700" anchor="t" anchorCtr="0">
            <a:normAutofit fontScale="97500"/>
          </a:bodyPr>
          <a:lstStyle/>
          <a:p>
            <a:pPr marL="0" marR="0" lvl="0" indent="0" algn="l" rtl="0">
              <a:lnSpc>
                <a:spcPct val="90000"/>
              </a:lnSpc>
              <a:spcBef>
                <a:spcPts val="0"/>
              </a:spcBef>
              <a:spcAft>
                <a:spcPts val="0"/>
              </a:spcAft>
              <a:buClr>
                <a:srgbClr val="FF0000"/>
              </a:buClr>
              <a:buSzPct val="100000"/>
              <a:buFont typeface="Arial"/>
              <a:buNone/>
            </a:pPr>
            <a:endParaRPr dirty="0"/>
          </a:p>
        </p:txBody>
      </p:sp>
      <p:pic>
        <p:nvPicPr>
          <p:cNvPr id="155" name="Google Shape;155;p5" title="download.png">
            <a:extLst>
              <a:ext uri="{FF2B5EF4-FFF2-40B4-BE49-F238E27FC236}">
                <a16:creationId xmlns:a16="http://schemas.microsoft.com/office/drawing/2014/main" id="{816C444C-4E2F-08A5-304D-9AF33616C620}"/>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Google Shape;138;p4">
            <a:extLst>
              <a:ext uri="{FF2B5EF4-FFF2-40B4-BE49-F238E27FC236}">
                <a16:creationId xmlns:a16="http://schemas.microsoft.com/office/drawing/2014/main" id="{19978AC9-4D52-4392-923F-97B98848A121}"/>
              </a:ext>
            </a:extLst>
          </p:cNvPr>
          <p:cNvSpPr txBox="1"/>
          <p:nvPr/>
        </p:nvSpPr>
        <p:spPr>
          <a:xfrm>
            <a:off x="604977" y="1336471"/>
            <a:ext cx="105156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D0D0D"/>
              </a:buClr>
              <a:buSzPts val="2400"/>
              <a:buFont typeface="Arial"/>
              <a:buNone/>
            </a:pPr>
            <a:endParaRPr sz="6600" b="1" i="0" u="none" strike="noStrike" cap="none" dirty="0">
              <a:solidFill>
                <a:srgbClr val="0D0D0D"/>
              </a:solidFill>
              <a:latin typeface="Arial"/>
              <a:ea typeface="Arial"/>
              <a:cs typeface="Arial"/>
              <a:sym typeface="Arial"/>
            </a:endParaRPr>
          </a:p>
        </p:txBody>
      </p:sp>
      <p:sp>
        <p:nvSpPr>
          <p:cNvPr id="3" name="TextBox 2">
            <a:extLst>
              <a:ext uri="{FF2B5EF4-FFF2-40B4-BE49-F238E27FC236}">
                <a16:creationId xmlns:a16="http://schemas.microsoft.com/office/drawing/2014/main" id="{8386217A-8D53-6C26-1C78-76FBBB6330BA}"/>
              </a:ext>
            </a:extLst>
          </p:cNvPr>
          <p:cNvSpPr txBox="1"/>
          <p:nvPr/>
        </p:nvSpPr>
        <p:spPr>
          <a:xfrm>
            <a:off x="2472129" y="824409"/>
            <a:ext cx="3111684" cy="769441"/>
          </a:xfrm>
          <a:prstGeom prst="rect">
            <a:avLst/>
          </a:prstGeom>
          <a:noFill/>
        </p:spPr>
        <p:txBody>
          <a:bodyPr wrap="square" rtlCol="0">
            <a:spAutoFit/>
          </a:bodyPr>
          <a:lstStyle/>
          <a:p>
            <a:r>
              <a:rPr lang="en-US" sz="4400" dirty="0">
                <a:solidFill>
                  <a:schemeClr val="accent6">
                    <a:lumMod val="50000"/>
                  </a:schemeClr>
                </a:solidFill>
                <a:latin typeface="Berlin Sans FB Demi" panose="020E0802020502020306" pitchFamily="34" charset="0"/>
                <a:cs typeface="Dreaming Outloud Script Pro" panose="03050502040304050704" pitchFamily="66" charset="0"/>
              </a:rPr>
              <a:t>EXCEL :</a:t>
            </a:r>
          </a:p>
        </p:txBody>
      </p:sp>
      <p:pic>
        <p:nvPicPr>
          <p:cNvPr id="4" name="Picture 3" descr="A green square with a white x on it&#10;&#10;AI-generated content may be incorrect.">
            <a:extLst>
              <a:ext uri="{FF2B5EF4-FFF2-40B4-BE49-F238E27FC236}">
                <a16:creationId xmlns:a16="http://schemas.microsoft.com/office/drawing/2014/main" id="{7BC4D7CA-7FE1-B2C8-67C7-B34962768B66}"/>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732772" y="813251"/>
            <a:ext cx="739357" cy="694624"/>
          </a:xfrm>
          <a:prstGeom prst="rect">
            <a:avLst/>
          </a:prstGeom>
        </p:spPr>
      </p:pic>
      <p:sp>
        <p:nvSpPr>
          <p:cNvPr id="5" name="TextBox 4">
            <a:extLst>
              <a:ext uri="{FF2B5EF4-FFF2-40B4-BE49-F238E27FC236}">
                <a16:creationId xmlns:a16="http://schemas.microsoft.com/office/drawing/2014/main" id="{818E8684-2D31-F64A-4A93-4EC7AEBC17D4}"/>
              </a:ext>
            </a:extLst>
          </p:cNvPr>
          <p:cNvSpPr txBox="1"/>
          <p:nvPr/>
        </p:nvSpPr>
        <p:spPr>
          <a:xfrm>
            <a:off x="436338" y="1844302"/>
            <a:ext cx="5426439" cy="523220"/>
          </a:xfrm>
          <a:prstGeom prst="rect">
            <a:avLst/>
          </a:prstGeom>
          <a:noFill/>
        </p:spPr>
        <p:txBody>
          <a:bodyPr wrap="square" rtlCol="0">
            <a:spAutoFit/>
          </a:bodyPr>
          <a:lstStyle/>
          <a:p>
            <a:r>
              <a:rPr lang="en-US" sz="2800" b="1" dirty="0">
                <a:solidFill>
                  <a:schemeClr val="accent6">
                    <a:lumMod val="50000"/>
                  </a:schemeClr>
                </a:solidFill>
              </a:rPr>
              <a:t>Analysis :</a:t>
            </a:r>
          </a:p>
        </p:txBody>
      </p:sp>
      <p:pic>
        <p:nvPicPr>
          <p:cNvPr id="6" name="Picture 5" descr="A screenshot of a computer&#10;&#10;AI-generated content may be incorrect.">
            <a:extLst>
              <a:ext uri="{FF2B5EF4-FFF2-40B4-BE49-F238E27FC236}">
                <a16:creationId xmlns:a16="http://schemas.microsoft.com/office/drawing/2014/main" id="{C5474A5C-7AE4-42C5-C28E-64AEDB7EFB03}"/>
              </a:ext>
            </a:extLst>
          </p:cNvPr>
          <p:cNvPicPr>
            <a:picLocks noChangeAspect="1"/>
          </p:cNvPicPr>
          <p:nvPr/>
        </p:nvPicPr>
        <p:blipFill>
          <a:blip r:embed="rId6"/>
          <a:stretch>
            <a:fillRect/>
          </a:stretch>
        </p:blipFill>
        <p:spPr>
          <a:xfrm>
            <a:off x="803223" y="2968473"/>
            <a:ext cx="10917174" cy="2553056"/>
          </a:xfrm>
          <a:prstGeom prst="rect">
            <a:avLst/>
          </a:prstGeom>
        </p:spPr>
      </p:pic>
      <p:sp>
        <p:nvSpPr>
          <p:cNvPr id="7" name="TextBox 6">
            <a:extLst>
              <a:ext uri="{FF2B5EF4-FFF2-40B4-BE49-F238E27FC236}">
                <a16:creationId xmlns:a16="http://schemas.microsoft.com/office/drawing/2014/main" id="{1DC5A1C5-1DCB-FC4A-40C7-FAF02A51F823}"/>
              </a:ext>
            </a:extLst>
          </p:cNvPr>
          <p:cNvSpPr txBox="1"/>
          <p:nvPr/>
        </p:nvSpPr>
        <p:spPr>
          <a:xfrm>
            <a:off x="2472129" y="1844302"/>
            <a:ext cx="6536960" cy="738664"/>
          </a:xfrm>
          <a:prstGeom prst="rect">
            <a:avLst/>
          </a:prstGeom>
          <a:noFill/>
        </p:spPr>
        <p:txBody>
          <a:bodyPr wrap="square" rtlCol="0">
            <a:spAutoFit/>
          </a:bodyPr>
          <a:lstStyle/>
          <a:p>
            <a:r>
              <a:rPr lang="en-US" dirty="0"/>
              <a:t>You can see the pivot tables of breakdown analysis for revenue breakdown by campaign / sales breakdown by product / cost per conversion / conversion rate/ clicks / ROI </a:t>
            </a:r>
          </a:p>
        </p:txBody>
      </p:sp>
    </p:spTree>
    <p:extLst>
      <p:ext uri="{BB962C8B-B14F-4D97-AF65-F5344CB8AC3E}">
        <p14:creationId xmlns:p14="http://schemas.microsoft.com/office/powerpoint/2010/main" val="941086803"/>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TotalTime>
  <Words>2422</Words>
  <Application>Microsoft Office PowerPoint</Application>
  <PresentationFormat>Widescreen</PresentationFormat>
  <Paragraphs>332</Paragraphs>
  <Slides>36</Slides>
  <Notes>36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Courier New</vt:lpstr>
      <vt:lpstr>Dreaming Outloud Script Pro</vt:lpstr>
      <vt:lpstr>Wingdings</vt:lpstr>
      <vt:lpstr>YAFdJvSyp_k 2</vt:lpstr>
      <vt:lpstr>Arial</vt:lpstr>
      <vt:lpstr>Gill Sans Ultra Bold</vt:lpstr>
      <vt:lpstr>Berlin Sans FB Demi</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SAMA</dc:creator>
  <cp:lastModifiedBy>Hager Mustafa</cp:lastModifiedBy>
  <cp:revision>4</cp:revision>
  <dcterms:created xsi:type="dcterms:W3CDTF">2024-03-14T10:03:54Z</dcterms:created>
  <dcterms:modified xsi:type="dcterms:W3CDTF">2025-05-09T21:18:18Z</dcterms:modified>
</cp:coreProperties>
</file>